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2" r:id="rId2"/>
    <p:sldId id="275" r:id="rId3"/>
    <p:sldId id="270" r:id="rId4"/>
    <p:sldId id="301" r:id="rId5"/>
    <p:sldId id="277" r:id="rId6"/>
    <p:sldId id="338" r:id="rId7"/>
    <p:sldId id="267" r:id="rId8"/>
    <p:sldId id="281" r:id="rId9"/>
    <p:sldId id="282" r:id="rId10"/>
    <p:sldId id="284" r:id="rId11"/>
    <p:sldId id="286" r:id="rId12"/>
    <p:sldId id="304" r:id="rId13"/>
    <p:sldId id="308" r:id="rId14"/>
    <p:sldId id="307" r:id="rId15"/>
    <p:sldId id="305" r:id="rId16"/>
    <p:sldId id="306" r:id="rId17"/>
    <p:sldId id="330" r:id="rId18"/>
    <p:sldId id="318" r:id="rId19"/>
    <p:sldId id="323" r:id="rId20"/>
    <p:sldId id="324" r:id="rId21"/>
    <p:sldId id="325" r:id="rId22"/>
    <p:sldId id="326" r:id="rId23"/>
    <p:sldId id="328" r:id="rId24"/>
    <p:sldId id="329" r:id="rId25"/>
    <p:sldId id="339" r:id="rId26"/>
    <p:sldId id="340" r:id="rId27"/>
    <p:sldId id="341" r:id="rId28"/>
    <p:sldId id="335" r:id="rId29"/>
    <p:sldId id="333" r:id="rId30"/>
    <p:sldId id="315" r:id="rId31"/>
    <p:sldId id="320" r:id="rId32"/>
    <p:sldId id="342" r:id="rId33"/>
    <p:sldId id="327" r:id="rId34"/>
    <p:sldId id="274" r:id="rId35"/>
  </p:sldIdLst>
  <p:sldSz cx="118872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3FDFD"/>
    <a:srgbClr val="CCFFFF"/>
    <a:srgbClr val="000099"/>
    <a:srgbClr val="00FF00"/>
    <a:srgbClr val="66FFFF"/>
    <a:srgbClr val="F4F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62" y="288"/>
      </p:cViewPr>
      <p:guideLst>
        <p:guide orient="horz" pos="216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2531D-7CFF-451D-B95A-F094739B3140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59A5D-359D-4992-B0EB-92A56E631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8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9A5D-359D-4992-B0EB-92A56E6319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55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9A5D-359D-4992-B0EB-92A56E6319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5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9A5D-359D-4992-B0EB-92A56E6319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55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9A5D-359D-4992-B0EB-92A56E6319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55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59A5D-359D-4992-B0EB-92A56E63191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5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6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7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8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4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8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5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29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5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5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1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05433-56EC-43FB-A0F4-2775877583C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E9CCA-5ABB-4538-BACA-F0FB9EF95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7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4.jpg"/><Relationship Id="rId7" Type="http://schemas.openxmlformats.org/officeDocument/2006/relationships/image" Target="../media/image1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18.jpg"/><Relationship Id="rId10" Type="http://schemas.openxmlformats.org/officeDocument/2006/relationships/slide" Target="slide17.xml"/><Relationship Id="rId4" Type="http://schemas.openxmlformats.org/officeDocument/2006/relationships/slide" Target="slide14.xml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bin"/><Relationship Id="rId3" Type="http://schemas.openxmlformats.org/officeDocument/2006/relationships/audio" Target="../media/audio3.bin"/><Relationship Id="rId7" Type="http://schemas.openxmlformats.org/officeDocument/2006/relationships/image" Target="../media/image11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audio" Target="../media/audio5.bin"/><Relationship Id="rId4" Type="http://schemas.openxmlformats.org/officeDocument/2006/relationships/audio" Target="../media/audio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bin"/><Relationship Id="rId3" Type="http://schemas.openxmlformats.org/officeDocument/2006/relationships/audio" Target="../media/audio3.bin"/><Relationship Id="rId7" Type="http://schemas.openxmlformats.org/officeDocument/2006/relationships/image" Target="../media/image20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audio" Target="../media/audio5.bin"/><Relationship Id="rId4" Type="http://schemas.openxmlformats.org/officeDocument/2006/relationships/audio" Target="../media/audio4.bin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bin"/><Relationship Id="rId7" Type="http://schemas.openxmlformats.org/officeDocument/2006/relationships/image" Target="../media/image24.pn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audio" Target="../media/audio5.bin"/><Relationship Id="rId4" Type="http://schemas.openxmlformats.org/officeDocument/2006/relationships/audio" Target="../media/audio4.bin"/><Relationship Id="rId9" Type="http://schemas.openxmlformats.org/officeDocument/2006/relationships/audio" Target="../media/audio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bin"/><Relationship Id="rId3" Type="http://schemas.openxmlformats.org/officeDocument/2006/relationships/audio" Target="../media/audio3.bin"/><Relationship Id="rId7" Type="http://schemas.openxmlformats.org/officeDocument/2006/relationships/image" Target="../media/image21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audio" Target="../media/audio5.bin"/><Relationship Id="rId4" Type="http://schemas.openxmlformats.org/officeDocument/2006/relationships/audio" Target="../media/audio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371600" y="1066800"/>
            <a:ext cx="9525000" cy="510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425090"/>
              </a:avLst>
            </a:prstTxWarp>
          </a:bodyPr>
          <a:lstStyle/>
          <a:p>
            <a:pPr algn="ctr"/>
            <a:r>
              <a:rPr lang="en-US" sz="6600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ristote"/>
              </a:rPr>
              <a:t>Welcome </a:t>
            </a:r>
            <a:r>
              <a:rPr lang="en-US" sz="66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ristote"/>
              </a:rPr>
              <a:t>to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14500" y="4191000"/>
            <a:ext cx="84201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43050" lvl="4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6600" b="1" i="1" dirty="0">
                <a:solidFill>
                  <a:srgbClr val="FFFFFF"/>
                </a:solidFill>
                <a:latin typeface=".VnTimeH" pitchFamily="34" charset="0"/>
              </a:rPr>
              <a:t>Our Class </a:t>
            </a:r>
            <a:endParaRPr lang="en-US" sz="6000" b="1" i="1" dirty="0">
              <a:solidFill>
                <a:srgbClr val="FFFFFF"/>
              </a:solidFill>
              <a:latin typeface=".VnTifani Heavy" pitchFamily="34" charset="0"/>
            </a:endParaRPr>
          </a:p>
        </p:txBody>
      </p:sp>
      <p:pic>
        <p:nvPicPr>
          <p:cNvPr id="2" name="QuangNamYeuThuong-ThuHien_9y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5480" y="5105400"/>
            <a:ext cx="7924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2704"/>
                            </p:stCondLst>
                            <p:childTnLst>
                              <p:par>
                                <p:cTn id="1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194857717"/>
              </p:ext>
            </p:extLst>
          </p:nvPr>
        </p:nvGraphicFramePr>
        <p:xfrm>
          <a:off x="71437" y="1575435"/>
          <a:ext cx="11739563" cy="459676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3662363"/>
                <a:gridCol w="3911548"/>
                <a:gridCol w="4165652"/>
              </a:tblGrid>
              <a:tr h="4495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vi-VN" altLang="en-US" sz="2400" b="1" dirty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SOURCES OF ENERGY</a:t>
                      </a: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vi-VN" altLang="en-US" sz="3200" b="1" dirty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Advantage(s)</a:t>
                      </a: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   </a:t>
                      </a:r>
                      <a:r>
                        <a:rPr lang="vi-VN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Disadvantage(s</a:t>
                      </a:r>
                      <a:r>
                        <a:rPr lang="vi-VN" altLang="en-US" sz="3200" b="1" dirty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)</a:t>
                      </a: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w</a:t>
                      </a:r>
                      <a:r>
                        <a:rPr lang="vi-VN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ind</a:t>
                      </a:r>
                      <a:endParaRPr lang="vi-VN" altLang="en-US" sz="3200" b="1" dirty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altLang="en-US" sz="2800" b="1" dirty="0" smtClean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altLang="en-US" sz="2800" b="1" dirty="0" smtClean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w</a:t>
                      </a:r>
                      <a:r>
                        <a:rPr lang="vi-VN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ater</a:t>
                      </a:r>
                      <a:r>
                        <a:rPr lang="vi-VN" altLang="en-US" sz="3200" b="1" dirty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/ </a:t>
                      </a:r>
                      <a:r>
                        <a:rPr lang="en-US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h</a:t>
                      </a:r>
                      <a:r>
                        <a:rPr lang="vi-VN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ydro</a:t>
                      </a:r>
                      <a:endParaRPr lang="vi-VN" altLang="en-US" sz="3200" b="1" dirty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 dirty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55181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s</a:t>
                      </a:r>
                      <a:r>
                        <a:rPr lang="vi-VN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olar </a:t>
                      </a:r>
                      <a:endParaRPr lang="vi-VN" altLang="en-US" sz="3200" b="1" dirty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b</a:t>
                      </a:r>
                      <a:r>
                        <a:rPr lang="vi-VN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iogas</a:t>
                      </a:r>
                      <a:endParaRPr lang="vi-VN" altLang="en-US" sz="3200" b="1" dirty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63246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n</a:t>
                      </a:r>
                      <a:r>
                        <a:rPr lang="vi-VN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uclear</a:t>
                      </a:r>
                      <a:endParaRPr lang="vi-VN" altLang="en-US" sz="3200" b="1" dirty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c</a:t>
                      </a:r>
                      <a:r>
                        <a:rPr lang="vi-VN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oal/oil/natural</a:t>
                      </a:r>
                      <a:r>
                        <a:rPr lang="en-US" altLang="en-US" sz="3200" b="1" baseline="0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 </a:t>
                      </a:r>
                      <a:r>
                        <a:rPr lang="vi-VN" altLang="en-US" sz="3200" b="1" dirty="0" smtClean="0">
                          <a:solidFill>
                            <a:srgbClr val="0000FF"/>
                          </a:solidFill>
                          <a:latin typeface="Times New Roman" panose="02020603050405020304" pitchFamily="2" charset="0"/>
                        </a:rPr>
                        <a:t>gas</a:t>
                      </a:r>
                      <a:endParaRPr lang="en-US" altLang="en-US" sz="3200" b="1" dirty="0" smtClean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  <a:p>
                      <a:pPr algn="l">
                        <a:buNone/>
                      </a:pPr>
                      <a:endParaRPr lang="vi-VN" altLang="en-US" sz="3200" b="1" dirty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 dirty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altLang="en-US" sz="2400" b="1" dirty="0" smtClean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  <a:p>
                      <a:pPr algn="l">
                        <a:buNone/>
                      </a:pPr>
                      <a:endParaRPr lang="vi-VN" altLang="en-US" sz="2400" b="1" dirty="0">
                        <a:solidFill>
                          <a:srgbClr val="0000FF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76200" y="543580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3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.</a:t>
            </a:r>
            <a:r>
              <a:rPr lang="vi-VN" alt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Put </a:t>
            </a:r>
            <a:r>
              <a:rPr lang="vi-VN" altLang="en-US" sz="2800" b="1" u="sng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the words below into the table to describle the types of energy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(Ex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1/40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28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0" y="2133660"/>
            <a:ext cx="2428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en-US" sz="3200" b="1" dirty="0">
                <a:latin typeface="Times New Roman" panose="02020603050405020304" pitchFamily="2" charset="0"/>
              </a:rPr>
              <a:t>n</a:t>
            </a:r>
            <a:r>
              <a:rPr lang="vi-VN" altLang="en-US" sz="3200" b="1" dirty="0">
                <a:latin typeface="Times New Roman" panose="02020603050405020304" pitchFamily="2" charset="0"/>
              </a:rPr>
              <a:t>ot available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60638" y="2108835"/>
            <a:ext cx="3759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en-US" sz="3200" b="1" dirty="0">
                <a:latin typeface="Times New Roman" panose="02020603050405020304" pitchFamily="2" charset="0"/>
              </a:rPr>
              <a:t>a</a:t>
            </a:r>
            <a:r>
              <a:rPr lang="vi-VN" altLang="en-US" sz="3200" b="1" dirty="0">
                <a:latin typeface="Times New Roman" panose="02020603050405020304" pitchFamily="2" charset="0"/>
              </a:rPr>
              <a:t>bundant, unlimited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847381" y="2642235"/>
            <a:ext cx="27820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lean and safe</a:t>
            </a:r>
            <a:endParaRPr lang="vi-VN" altLang="en-US"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639189" y="3276660"/>
            <a:ext cx="4133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3200" b="1" dirty="0">
                <a:latin typeface="Times New Roman" panose="02020603050405020304" pitchFamily="18" charset="0"/>
                <a:cs typeface="Arial" panose="020B0604020202020204" pitchFamily="34" charset="0"/>
              </a:rPr>
              <a:t>renewable, </a:t>
            </a:r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clean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safe</a:t>
            </a:r>
            <a:endParaRPr lang="vi-VN" altLang="en-US"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733800" y="3861435"/>
            <a:ext cx="51226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>
                <a:latin typeface="Times New Roman" panose="02020603050405020304" pitchFamily="18" charset="0"/>
                <a:cs typeface="Arial" panose="020B0604020202020204" pitchFamily="34" charset="0"/>
              </a:rPr>
              <a:t>renewable, safe,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clean</a:t>
            </a:r>
            <a:endParaRPr lang="vi-VN" altLang="en-US"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131823" y="4471035"/>
            <a:ext cx="42595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3200" b="1" dirty="0">
                <a:latin typeface="Times New Roman" panose="02020603050405020304" pitchFamily="18" charset="0"/>
                <a:cs typeface="Arial" panose="020B0604020202020204" pitchFamily="34" charset="0"/>
              </a:rPr>
              <a:t>renewable, </a:t>
            </a:r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clean</a:t>
            </a:r>
            <a:endParaRPr lang="vi-VN" altLang="en-US"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107426" y="5080635"/>
            <a:ext cx="2981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abundant</a:t>
            </a:r>
            <a:endParaRPr lang="vi-VN" altLang="en-US"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7620000" y="2642235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>
                <a:latin typeface="Times New Roman" panose="02020603050405020304" pitchFamily="18" charset="0"/>
                <a:cs typeface="Arial" panose="020B0604020202020204" pitchFamily="34" charset="0"/>
              </a:rPr>
              <a:t>expensive, not </a:t>
            </a:r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available</a:t>
            </a:r>
            <a:endParaRPr lang="vi-VN" altLang="en-US"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620000" y="3251835"/>
            <a:ext cx="30614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expensive</a:t>
            </a:r>
            <a:endParaRPr lang="vi-VN" altLang="en-US"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7620000" y="3861435"/>
            <a:ext cx="3539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armful, polluting</a:t>
            </a:r>
            <a:endParaRPr lang="vi-VN" altLang="en-US"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620000" y="4471035"/>
            <a:ext cx="3863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>
                <a:latin typeface="Times New Roman" panose="02020603050405020304" pitchFamily="18" charset="0"/>
                <a:cs typeface="Arial" panose="020B0604020202020204" pitchFamily="34" charset="0"/>
              </a:rPr>
              <a:t>expensive, </a:t>
            </a:r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dangerous</a:t>
            </a:r>
            <a:endParaRPr lang="vi-VN" altLang="en-US"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7558548" y="5004435"/>
            <a:ext cx="4557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h</a:t>
            </a:r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armful, exhaustible, </a:t>
            </a:r>
            <a:endParaRPr lang="en-US" altLang="en-US" sz="3200" b="1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2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polluting</a:t>
            </a:r>
            <a:endParaRPr lang="vi-VN" altLang="en-US" sz="32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1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54511" y="76200"/>
            <a:ext cx="110850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Compare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your answer</a:t>
            </a:r>
            <a:r>
              <a:rPr lang="vi-VN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vi-VN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partner: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(Ex 2/40)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8812" y="4267200"/>
            <a:ext cx="9246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think</a:t>
            </a:r>
            <a:r>
              <a:rPr lang="en-US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solar</a:t>
            </a:r>
            <a:r>
              <a:rPr lang="vi-VN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is 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renewable</a:t>
            </a:r>
            <a:r>
              <a:rPr lang="vi-VN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8600" y="4953000"/>
            <a:ext cx="10389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Me too. I also think it is 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clean </a:t>
            </a:r>
            <a:r>
              <a:rPr lang="vi-VN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safe</a:t>
            </a:r>
            <a:r>
              <a:rPr lang="vi-VN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 descr="http://megasunmienbac.com/wp-content/uploads/2015/03/pin-nang-luong-mat-troi-la-nguon-nang-luong-sach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14400"/>
            <a:ext cx="4419600" cy="32766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31212" y="914400"/>
            <a:ext cx="5131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solar 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vi-VN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renewable. </a:t>
            </a:r>
            <a:endParaRPr lang="vi-VN" alt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31212" y="1828800"/>
            <a:ext cx="3629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clean/ safe</a:t>
            </a:r>
            <a:r>
              <a:rPr lang="vi-VN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alt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83612" y="3483114"/>
            <a:ext cx="2311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Example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33800"/>
            <a:ext cx="3200400" cy="1447800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748445"/>
            <a:ext cx="3230933" cy="1447800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200400" cy="14478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epu.edu.vn/UpLoadFiles/15_11_23_12_58_25image003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748445"/>
            <a:ext cx="3200400" cy="1384852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40120" y="-22086"/>
            <a:ext cx="110850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vi-VN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Compare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your answer</a:t>
            </a:r>
            <a:r>
              <a:rPr lang="vi-VN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vi-VN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partner: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Ex 2/40)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6200" y="5334000"/>
            <a:ext cx="3912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Coal/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abundant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-45667" y="5816025"/>
            <a:ext cx="4236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harmful /polluting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57653" y="2438400"/>
            <a:ext cx="4216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Biogas/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renewable 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57653" y="2971800"/>
            <a:ext cx="45667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abundant/ cheap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012612" y="5334000"/>
            <a:ext cx="5512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Wind/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renewable 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012612" y="5816025"/>
            <a:ext cx="39427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92D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abundant/ cheap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772400" y="5334000"/>
            <a:ext cx="45165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Nuclear/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renewable. 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772400" y="5816025"/>
            <a:ext cx="464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expensive/dangerous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495802" y="1143000"/>
            <a:ext cx="7879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think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is 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495801" y="1828800"/>
            <a:ext cx="8610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Me too. 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(But)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think 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it is 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altLang="en-US" sz="2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</a:t>
            </a: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48342" y="1980678"/>
            <a:ext cx="518458" cy="381522"/>
          </a:xfrm>
          <a:prstGeom prst="ellipse">
            <a:avLst/>
          </a:prstGeom>
          <a:solidFill>
            <a:srgbClr val="34411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81000" y="3733800"/>
            <a:ext cx="518458" cy="381522"/>
          </a:xfrm>
          <a:prstGeom prst="ellipse">
            <a:avLst/>
          </a:prstGeom>
          <a:solidFill>
            <a:srgbClr val="34411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114800" y="3810000"/>
            <a:ext cx="518458" cy="381522"/>
          </a:xfrm>
          <a:prstGeom prst="ellipse">
            <a:avLst/>
          </a:prstGeom>
          <a:solidFill>
            <a:srgbClr val="34411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229600" y="3733800"/>
            <a:ext cx="518458" cy="381522"/>
          </a:xfrm>
          <a:prstGeom prst="ellipse">
            <a:avLst/>
          </a:prstGeom>
          <a:solidFill>
            <a:srgbClr val="34411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2" y="1066800"/>
            <a:ext cx="7162798" cy="16639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7310" y="0"/>
            <a:ext cx="115422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Compare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your answer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partner: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Ex 2/40)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8812" y="3864114"/>
            <a:ext cx="9246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think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is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811" y="4854714"/>
            <a:ext cx="116083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Me too.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But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think it is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31212" y="1066800"/>
            <a:ext cx="5512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coal/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abundant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31212" y="1981200"/>
            <a:ext cx="5969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harmful / polluting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990600"/>
            <a:ext cx="4267200" cy="3048000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945812" y="3864114"/>
            <a:ext cx="2007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coal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029200" y="3864114"/>
            <a:ext cx="2464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abundant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311606" y="4854714"/>
            <a:ext cx="26037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polluting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9448800" y="4876800"/>
            <a:ext cx="2083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harmful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9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7310" y="0"/>
            <a:ext cx="115422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Compare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your answer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partner: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(Ex 2/40)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8812" y="3864114"/>
            <a:ext cx="9246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think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is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811" y="4854714"/>
            <a:ext cx="113035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Me too. I also think it is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31212" y="1066800"/>
            <a:ext cx="5512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Wind/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renewable.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31212" y="1981200"/>
            <a:ext cx="5969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abundant/ cheap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838200"/>
            <a:ext cx="3962400" cy="2886075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168606" y="3864114"/>
            <a:ext cx="26037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renewable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971800" y="3864114"/>
            <a:ext cx="1626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wind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248400" y="4800600"/>
            <a:ext cx="26037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abundant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9727612" y="4854714"/>
            <a:ext cx="1549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cheap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9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7310" y="0"/>
            <a:ext cx="116184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Compare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your answer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partner: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(Ex 2/40)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8812" y="3864114"/>
            <a:ext cx="9246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think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is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811" y="4854714"/>
            <a:ext cx="113035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Me too. I also think it is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alt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90600"/>
            <a:ext cx="4191000" cy="27432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31212" y="1066800"/>
            <a:ext cx="5512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Biogas/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renewable.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31212" y="1981200"/>
            <a:ext cx="5969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abundant/ cheap</a:t>
            </a:r>
            <a:endParaRPr lang="vi-VN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092406" y="3864114"/>
            <a:ext cx="26037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renewable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869612" y="3864114"/>
            <a:ext cx="1778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iogas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5212" y="4854714"/>
            <a:ext cx="1702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cheap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387806" y="4854714"/>
            <a:ext cx="2451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abundant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0"/>
            <a:ext cx="1188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Compare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your answer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vi-VN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partner: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(Ex 2/40)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8812" y="4306669"/>
            <a:ext cx="9246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think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is 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811" y="5297269"/>
            <a:ext cx="124465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Me too.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But </a:t>
            </a:r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think it is 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</a:t>
            </a:r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400" y="1066800"/>
            <a:ext cx="5512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A: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Nuclear/</a:t>
            </a:r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renewable.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2400" y="1981200"/>
            <a:ext cx="59695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expensive / dangerous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4" descr="http://www.epu.edu.vn/UpLoadFiles/15_11_23_12_58_25image003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90600"/>
            <a:ext cx="4343400" cy="3196679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48200" y="4306669"/>
            <a:ext cx="251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renewable 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667000" y="4306669"/>
            <a:ext cx="182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uclear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839200" y="5257800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dangerous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715000" y="5297269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expensive 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667000"/>
            <a:ext cx="5105400" cy="106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1. ……… energy is renewable.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   Moreover, it is clean and…… 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3886200" cy="1676400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3400" y="24825"/>
            <a:ext cx="1066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</a:rPr>
              <a:t>. </a:t>
            </a:r>
            <a:r>
              <a:rPr lang="en-US" sz="3200" b="1" u="sng" dirty="0">
                <a:solidFill>
                  <a:srgbClr val="FF0000"/>
                </a:solidFill>
              </a:rPr>
              <a:t>C</a:t>
            </a:r>
            <a:r>
              <a:rPr lang="en-US" sz="3200" b="1" u="sng" dirty="0" smtClean="0">
                <a:solidFill>
                  <a:srgbClr val="FF0000"/>
                </a:solidFill>
              </a:rPr>
              <a:t>omplete </a:t>
            </a:r>
            <a:r>
              <a:rPr lang="en-US" sz="3200" b="1" u="sng" dirty="0">
                <a:solidFill>
                  <a:srgbClr val="FF0000"/>
                </a:solidFill>
              </a:rPr>
              <a:t>these sentences, using the words in </a:t>
            </a:r>
            <a:r>
              <a:rPr lang="en-US" sz="3200" b="1" u="sng" dirty="0" smtClean="0">
                <a:solidFill>
                  <a:srgbClr val="FF0000"/>
                </a:solidFill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(Ex 3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/40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715000" y="2667000"/>
            <a:ext cx="589788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2. Using coal is polluting, and it is….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14399"/>
            <a:ext cx="3962400" cy="1676401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9525"/>
            <a:ext cx="3886200" cy="1514475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2400" y="5410200"/>
            <a:ext cx="48006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3. ……………power is abundant. 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It is also ………………….and safe.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562600" y="5410200"/>
            <a:ext cx="64008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4. Nuclear energy is renewable and clean.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    But it is …………… ……..and……………......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6" name="Picture 14" descr="nucl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3886200" cy="16764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sp>
        <p:nvSpPr>
          <p:cNvPr id="2" name="WordArt 10"/>
          <p:cNvSpPr>
            <a:spLocks noChangeArrowheads="1" noChangeShapeType="1" noTextEdit="1"/>
          </p:cNvSpPr>
          <p:nvPr/>
        </p:nvSpPr>
        <p:spPr bwMode="auto">
          <a:xfrm>
            <a:off x="-76200" y="2247900"/>
            <a:ext cx="11788140" cy="3390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/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11944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291246" y="228600"/>
            <a:ext cx="11096096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55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7" y="1219200"/>
            <a:ext cx="1099634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9"/>
          <p:cNvSpPr>
            <a:spLocks noChangeArrowheads="1"/>
          </p:cNvSpPr>
          <p:nvPr/>
        </p:nvSpPr>
        <p:spPr bwMode="auto">
          <a:xfrm>
            <a:off x="4953000" y="1312863"/>
            <a:ext cx="2178977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AutoShape 10"/>
          <p:cNvSpPr>
            <a:spLocks noChangeArrowheads="1"/>
          </p:cNvSpPr>
          <p:nvPr/>
        </p:nvSpPr>
        <p:spPr bwMode="auto">
          <a:xfrm>
            <a:off x="5047590" y="1371600"/>
            <a:ext cx="1998398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5030391" y="1295400"/>
            <a:ext cx="22340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.VnBlack" pitchFamily="34" charset="0"/>
              </a:rPr>
              <a:t>Question </a:t>
            </a:r>
            <a:r>
              <a:rPr lang="en-US" sz="2400" dirty="0" smtClean="0">
                <a:latin typeface=".VnBlack" pitchFamily="34" charset="0"/>
              </a:rPr>
              <a:t>1</a:t>
            </a:r>
            <a:endParaRPr lang="en-US" sz="2400" dirty="0">
              <a:latin typeface=".VnBlack" pitchFamily="34" charset="0"/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767152" y="1800761"/>
            <a:ext cx="928184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en-US" sz="3600" b="1" dirty="0" smtClean="0"/>
              <a:t>……............energy is renewable; 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 dirty="0" smtClean="0"/>
              <a:t>Moreover, it is clean and…………..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2246047" y="3733800"/>
            <a:ext cx="46262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2209800" y="3617655"/>
            <a:ext cx="521784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Solar / safe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Solar/cheap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Solar/ dangerous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410890" y="6130925"/>
            <a:ext cx="582211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9982200" y="5029200"/>
            <a:ext cx="1779984" cy="1295400"/>
            <a:chOff x="4574" y="3342"/>
            <a:chExt cx="960" cy="912"/>
          </a:xfrm>
        </p:grpSpPr>
        <p:sp>
          <p:nvSpPr>
            <p:cNvPr id="23596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9953931" y="5029200"/>
            <a:ext cx="1779984" cy="1295400"/>
            <a:chOff x="5553" y="3342"/>
            <a:chExt cx="960" cy="912"/>
          </a:xfrm>
        </p:grpSpPr>
        <p:sp>
          <p:nvSpPr>
            <p:cNvPr id="23594" name="AutoShape 54"/>
            <p:cNvSpPr>
              <a:spLocks noChangeArrowheads="1"/>
            </p:cNvSpPr>
            <p:nvPr/>
          </p:nvSpPr>
          <p:spPr bwMode="auto">
            <a:xfrm>
              <a:off x="5553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Text Box 55"/>
            <p:cNvSpPr txBox="1">
              <a:spLocks noChangeArrowheads="1"/>
            </p:cNvSpPr>
            <p:nvPr/>
          </p:nvSpPr>
          <p:spPr bwMode="auto">
            <a:xfrm>
              <a:off x="5993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10031016" y="5029200"/>
            <a:ext cx="1779984" cy="1295400"/>
            <a:chOff x="4574" y="3342"/>
            <a:chExt cx="960" cy="912"/>
          </a:xfrm>
        </p:grpSpPr>
        <p:sp>
          <p:nvSpPr>
            <p:cNvPr id="23592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3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9954092" y="5029200"/>
            <a:ext cx="1779984" cy="1295400"/>
            <a:chOff x="5055" y="3342"/>
            <a:chExt cx="960" cy="912"/>
          </a:xfrm>
        </p:grpSpPr>
        <p:sp>
          <p:nvSpPr>
            <p:cNvPr id="23590" name="AutoShape 60"/>
            <p:cNvSpPr>
              <a:spLocks noChangeArrowheads="1"/>
            </p:cNvSpPr>
            <p:nvPr/>
          </p:nvSpPr>
          <p:spPr bwMode="auto">
            <a:xfrm>
              <a:off x="5055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1" name="Text Box 61"/>
            <p:cNvSpPr txBox="1">
              <a:spLocks noChangeArrowheads="1"/>
            </p:cNvSpPr>
            <p:nvPr/>
          </p:nvSpPr>
          <p:spPr bwMode="auto">
            <a:xfrm>
              <a:off x="5413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8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6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9" name="Group 68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4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5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0" name="Group 71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2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1" name="Group 74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0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1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2" name="Group 77"/>
          <p:cNvGrpSpPr>
            <a:grpSpLocks/>
          </p:cNvGrpSpPr>
          <p:nvPr/>
        </p:nvGrpSpPr>
        <p:grpSpPr bwMode="auto">
          <a:xfrm>
            <a:off x="10005748" y="5027613"/>
            <a:ext cx="1781704" cy="1295400"/>
            <a:chOff x="4574" y="3342"/>
            <a:chExt cx="960" cy="912"/>
          </a:xfrm>
        </p:grpSpPr>
        <p:sp>
          <p:nvSpPr>
            <p:cNvPr id="23578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9" name="Text Box 79"/>
            <p:cNvSpPr txBox="1">
              <a:spLocks noChangeArrowheads="1"/>
            </p:cNvSpPr>
            <p:nvPr/>
          </p:nvSpPr>
          <p:spPr bwMode="auto">
            <a:xfrm>
              <a:off x="4787" y="3591"/>
              <a:ext cx="693" cy="28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Finish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838200" y="6354764"/>
            <a:ext cx="431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10s</a:t>
            </a:r>
          </a:p>
        </p:txBody>
      </p:sp>
      <p:sp>
        <p:nvSpPr>
          <p:cNvPr id="48" name="WordArt 4"/>
          <p:cNvSpPr>
            <a:spLocks noChangeArrowheads="1" noChangeShapeType="1" noTextEdit="1"/>
          </p:cNvSpPr>
          <p:nvPr/>
        </p:nvSpPr>
        <p:spPr bwMode="auto">
          <a:xfrm>
            <a:off x="1254760" y="381000"/>
            <a:ext cx="8568690" cy="6644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42000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.VnBahamasBH"/>
              </a:rPr>
              <a:t>Choose the best answer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420000" scaled="1"/>
              </a:gra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.VnBahamasBH"/>
            </a:endParaRPr>
          </a:p>
        </p:txBody>
      </p:sp>
      <p:pic>
        <p:nvPicPr>
          <p:cNvPr id="50" name="Picture 49" descr="http://megasunmienbac.com/wp-content/uploads/2015/03/pin-nang-luong-mat-troi-la-nguon-nang-luong-sach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75050"/>
            <a:ext cx="3505200" cy="252095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4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chimes.wav"/>
          </p:stSnd>
        </p:sndAc>
      </p:transition>
    </mc:Choice>
    <mc:Fallback xmlns="">
      <p:transition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Picture 9" descr="NEN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5088"/>
            <a:ext cx="11887200" cy="6923088"/>
          </a:xfrm>
          <a:noFill/>
        </p:spPr>
      </p:pic>
      <p:sp>
        <p:nvSpPr>
          <p:cNvPr id="64522" name="WordArt 10"/>
          <p:cNvSpPr>
            <a:spLocks noChangeArrowheads="1" noChangeShapeType="1" noTextEdit="1"/>
          </p:cNvSpPr>
          <p:nvPr/>
        </p:nvSpPr>
        <p:spPr bwMode="auto">
          <a:xfrm>
            <a:off x="0" y="2286000"/>
            <a:ext cx="11788140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/>
              </a:rPr>
              <a:t> SOURCES OF ENERGY</a:t>
            </a:r>
          </a:p>
        </p:txBody>
      </p:sp>
      <p:sp>
        <p:nvSpPr>
          <p:cNvPr id="56329" name="WordArt 9"/>
          <p:cNvSpPr>
            <a:spLocks noChangeArrowheads="1" noChangeShapeType="1" noTextEdit="1"/>
          </p:cNvSpPr>
          <p:nvPr/>
        </p:nvSpPr>
        <p:spPr bwMode="auto">
          <a:xfrm>
            <a:off x="1219200" y="4610100"/>
            <a:ext cx="94107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Period 80: A CLOSER LOOK 1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5127" name="TextBox 1"/>
          <p:cNvSpPr txBox="1">
            <a:spLocks noChangeArrowheads="1"/>
          </p:cNvSpPr>
          <p:nvPr/>
        </p:nvSpPr>
        <p:spPr bwMode="auto">
          <a:xfrm>
            <a:off x="3566160" y="1181103"/>
            <a:ext cx="275844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800" dirty="0"/>
              <a:t>Unit 10 :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410200" y="407042"/>
            <a:ext cx="5720489" cy="44685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66E7EB25-A9B4-47A9-A6E1-1D8455909915}" type="datetime2">
              <a:rPr lang="en-US" sz="3600" b="1">
                <a:solidFill>
                  <a:schemeClr val="tx2">
                    <a:lumMod val="75000"/>
                  </a:schemeClr>
                </a:solidFill>
              </a:rPr>
              <a:pPr algn="ctr"/>
              <a:t>Monday, May 18, 2020</a:t>
            </a:fld>
            <a:endParaRPr lang="en-US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2" grpId="0"/>
      <p:bldP spid="563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345679" y="228600"/>
            <a:ext cx="11096096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55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7" y="1219200"/>
            <a:ext cx="1099634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9"/>
          <p:cNvSpPr>
            <a:spLocks noChangeArrowheads="1"/>
          </p:cNvSpPr>
          <p:nvPr/>
        </p:nvSpPr>
        <p:spPr bwMode="auto">
          <a:xfrm>
            <a:off x="4953000" y="1312863"/>
            <a:ext cx="2178977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AutoShape 10"/>
          <p:cNvSpPr>
            <a:spLocks noChangeArrowheads="1"/>
          </p:cNvSpPr>
          <p:nvPr/>
        </p:nvSpPr>
        <p:spPr bwMode="auto">
          <a:xfrm>
            <a:off x="5047590" y="1371600"/>
            <a:ext cx="1998398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5030391" y="1295400"/>
            <a:ext cx="22340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.VnBlack" pitchFamily="34" charset="0"/>
              </a:rPr>
              <a:t>Question 2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219199" y="2020669"/>
            <a:ext cx="100904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/>
              <a:t>2. Using coal is polluting, and it is ………….. 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2432977" y="4127500"/>
            <a:ext cx="46262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2362200" y="3124200"/>
            <a:ext cx="521784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renewable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non- renewable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clean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356115" y="6130925"/>
            <a:ext cx="582211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6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4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2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3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0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1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8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6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9" name="Group 68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4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5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0" name="Group 71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2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1" name="Group 74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0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1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2" name="Group 77"/>
          <p:cNvGrpSpPr>
            <a:grpSpLocks/>
          </p:cNvGrpSpPr>
          <p:nvPr/>
        </p:nvGrpSpPr>
        <p:grpSpPr bwMode="auto">
          <a:xfrm>
            <a:off x="10005748" y="5027613"/>
            <a:ext cx="1781704" cy="1295400"/>
            <a:chOff x="4574" y="3342"/>
            <a:chExt cx="960" cy="912"/>
          </a:xfrm>
        </p:grpSpPr>
        <p:sp>
          <p:nvSpPr>
            <p:cNvPr id="23578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9" name="Text Box 79"/>
            <p:cNvSpPr txBox="1">
              <a:spLocks noChangeArrowheads="1"/>
            </p:cNvSpPr>
            <p:nvPr/>
          </p:nvSpPr>
          <p:spPr bwMode="auto">
            <a:xfrm>
              <a:off x="4787" y="3591"/>
              <a:ext cx="693" cy="28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Finish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1783425" y="6354764"/>
            <a:ext cx="431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10s</a:t>
            </a:r>
          </a:p>
        </p:txBody>
      </p:sp>
      <p:sp>
        <p:nvSpPr>
          <p:cNvPr id="45" name="WordArt 4"/>
          <p:cNvSpPr>
            <a:spLocks noChangeArrowheads="1" noChangeShapeType="1" noTextEdit="1"/>
          </p:cNvSpPr>
          <p:nvPr/>
        </p:nvSpPr>
        <p:spPr bwMode="auto">
          <a:xfrm>
            <a:off x="1254760" y="381000"/>
            <a:ext cx="8568690" cy="6644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42000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.VnBahamasBH"/>
              </a:rPr>
              <a:t>Choose the best answer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420000" scaled="1"/>
              </a:gra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.VnBahamasBH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124199"/>
            <a:ext cx="3962400" cy="2900697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</p:spTree>
    <p:extLst>
      <p:ext uri="{BB962C8B-B14F-4D97-AF65-F5344CB8AC3E}">
        <p14:creationId xmlns:p14="http://schemas.microsoft.com/office/powerpoint/2010/main" val="9450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chimes.wav"/>
          </p:stSnd>
        </p:sndAc>
      </p:transition>
    </mc:Choice>
    <mc:Fallback xmlns="">
      <p:transition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345679" y="228600"/>
            <a:ext cx="11096096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55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7" y="1219200"/>
            <a:ext cx="1099634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9"/>
          <p:cNvSpPr>
            <a:spLocks noChangeArrowheads="1"/>
          </p:cNvSpPr>
          <p:nvPr/>
        </p:nvSpPr>
        <p:spPr bwMode="auto">
          <a:xfrm>
            <a:off x="4953000" y="1312863"/>
            <a:ext cx="2178977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AutoShape 10"/>
          <p:cNvSpPr>
            <a:spLocks noChangeArrowheads="1"/>
          </p:cNvSpPr>
          <p:nvPr/>
        </p:nvSpPr>
        <p:spPr bwMode="auto">
          <a:xfrm>
            <a:off x="5047590" y="1371600"/>
            <a:ext cx="1998398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5030391" y="1295400"/>
            <a:ext cx="22340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.VnBlack" pitchFamily="34" charset="0"/>
              </a:rPr>
              <a:t>Question 3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209799" y="1752600"/>
            <a:ext cx="7848601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/>
              <a:t>3</a:t>
            </a:r>
            <a:r>
              <a:rPr lang="en-US" sz="3600" b="1" dirty="0" smtClean="0"/>
              <a:t>. ………power is abundant, 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 dirty="0" smtClean="0"/>
              <a:t>and it is also.…………..and safe. 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2966377" y="5078155"/>
            <a:ext cx="46262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2895600" y="3160455"/>
            <a:ext cx="521784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wind/ cheap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wind/ dangerous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wind/clean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356115" y="6130925"/>
            <a:ext cx="582211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6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4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2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3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0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1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8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6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9" name="Group 68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4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5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0" name="Group 71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2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1" name="Group 74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0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1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2" name="Group 77"/>
          <p:cNvGrpSpPr>
            <a:grpSpLocks/>
          </p:cNvGrpSpPr>
          <p:nvPr/>
        </p:nvGrpSpPr>
        <p:grpSpPr bwMode="auto">
          <a:xfrm>
            <a:off x="10005748" y="5027613"/>
            <a:ext cx="1781704" cy="1295400"/>
            <a:chOff x="4574" y="3342"/>
            <a:chExt cx="960" cy="912"/>
          </a:xfrm>
        </p:grpSpPr>
        <p:sp>
          <p:nvSpPr>
            <p:cNvPr id="23578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9" name="Text Box 79"/>
            <p:cNvSpPr txBox="1">
              <a:spLocks noChangeArrowheads="1"/>
            </p:cNvSpPr>
            <p:nvPr/>
          </p:nvSpPr>
          <p:spPr bwMode="auto">
            <a:xfrm>
              <a:off x="4787" y="3591"/>
              <a:ext cx="693" cy="28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Finish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1783425" y="6354764"/>
            <a:ext cx="431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10s</a:t>
            </a:r>
          </a:p>
        </p:txBody>
      </p:sp>
      <p:pic>
        <p:nvPicPr>
          <p:cNvPr id="45" name="Picture 11" descr="tải xuố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276600"/>
            <a:ext cx="3886200" cy="2697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WordArt 4"/>
          <p:cNvSpPr>
            <a:spLocks noChangeArrowheads="1" noChangeShapeType="1" noTextEdit="1"/>
          </p:cNvSpPr>
          <p:nvPr/>
        </p:nvSpPr>
        <p:spPr bwMode="auto">
          <a:xfrm>
            <a:off x="1254760" y="381000"/>
            <a:ext cx="8568690" cy="6644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42000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.VnBahamasBH"/>
              </a:rPr>
              <a:t>Choose the best answer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420000" scaled="1"/>
              </a:gra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.VnBahamasBH"/>
            </a:endParaRPr>
          </a:p>
        </p:txBody>
      </p:sp>
    </p:spTree>
    <p:extLst>
      <p:ext uri="{BB962C8B-B14F-4D97-AF65-F5344CB8AC3E}">
        <p14:creationId xmlns:p14="http://schemas.microsoft.com/office/powerpoint/2010/main" val="7043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chimes.wav"/>
          </p:stSnd>
        </p:sndAc>
      </p:transition>
    </mc:Choice>
    <mc:Fallback xmlns="">
      <p:transition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345679" y="228600"/>
            <a:ext cx="11096096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55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7" y="1219200"/>
            <a:ext cx="1099634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9"/>
          <p:cNvSpPr>
            <a:spLocks noChangeArrowheads="1"/>
          </p:cNvSpPr>
          <p:nvPr/>
        </p:nvSpPr>
        <p:spPr bwMode="auto">
          <a:xfrm>
            <a:off x="4953000" y="1312863"/>
            <a:ext cx="2178977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AutoShape 10"/>
          <p:cNvSpPr>
            <a:spLocks noChangeArrowheads="1"/>
          </p:cNvSpPr>
          <p:nvPr/>
        </p:nvSpPr>
        <p:spPr bwMode="auto">
          <a:xfrm>
            <a:off x="5047590" y="1371600"/>
            <a:ext cx="1998398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5030391" y="1295400"/>
            <a:ext cx="22340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.VnBlack" pitchFamily="34" charset="0"/>
              </a:rPr>
              <a:t>Question </a:t>
            </a:r>
            <a:r>
              <a:rPr lang="en-US" sz="2400" dirty="0" smtClean="0">
                <a:latin typeface=".VnBlack" pitchFamily="34" charset="0"/>
              </a:rPr>
              <a:t>4</a:t>
            </a:r>
            <a:endParaRPr lang="en-US" sz="2400" dirty="0">
              <a:latin typeface=".VnBlack" pitchFamily="34" charset="0"/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447801" y="1752600"/>
            <a:ext cx="959634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/>
              <a:t>4. Nuclear energy is renewable and clean, 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 dirty="0" smtClean="0"/>
              <a:t>    but it is .……………….and ……………... 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2051977" y="4191000"/>
            <a:ext cx="46262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2057400" y="3160455"/>
            <a:ext cx="582744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cheap/ clean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expensive/ dangerous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AutoNum type="alphaUcPeriod"/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safe/polluting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356115" y="6130925"/>
            <a:ext cx="582211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Key</a:t>
            </a:r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6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4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2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3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90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1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8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6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9" name="Group 68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4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5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10" name="Group 71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2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11" name="Group 74"/>
          <p:cNvGrpSpPr>
            <a:grpSpLocks/>
          </p:cNvGrpSpPr>
          <p:nvPr/>
        </p:nvGrpSpPr>
        <p:grpSpPr bwMode="auto">
          <a:xfrm>
            <a:off x="10007468" y="5029200"/>
            <a:ext cx="1779984" cy="1295400"/>
            <a:chOff x="4574" y="3342"/>
            <a:chExt cx="960" cy="912"/>
          </a:xfrm>
        </p:grpSpPr>
        <p:sp>
          <p:nvSpPr>
            <p:cNvPr id="23580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1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12" name="Group 77"/>
          <p:cNvGrpSpPr>
            <a:grpSpLocks/>
          </p:cNvGrpSpPr>
          <p:nvPr/>
        </p:nvGrpSpPr>
        <p:grpSpPr bwMode="auto">
          <a:xfrm>
            <a:off x="10005748" y="5027613"/>
            <a:ext cx="1781704" cy="1295400"/>
            <a:chOff x="4574" y="3342"/>
            <a:chExt cx="960" cy="912"/>
          </a:xfrm>
        </p:grpSpPr>
        <p:sp>
          <p:nvSpPr>
            <p:cNvPr id="23578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9" name="Text Box 79"/>
            <p:cNvSpPr txBox="1">
              <a:spLocks noChangeArrowheads="1"/>
            </p:cNvSpPr>
            <p:nvPr/>
          </p:nvSpPr>
          <p:spPr bwMode="auto">
            <a:xfrm>
              <a:off x="4787" y="3591"/>
              <a:ext cx="693" cy="28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Finish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1783425" y="6354764"/>
            <a:ext cx="431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10s</a:t>
            </a:r>
          </a:p>
        </p:txBody>
      </p:sp>
      <p:pic>
        <p:nvPicPr>
          <p:cNvPr id="46" name="Picture 14" descr="nucle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848" y="3429000"/>
            <a:ext cx="346895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WordArt 4"/>
          <p:cNvSpPr>
            <a:spLocks noChangeArrowheads="1" noChangeShapeType="1" noTextEdit="1"/>
          </p:cNvSpPr>
          <p:nvPr/>
        </p:nvSpPr>
        <p:spPr bwMode="auto">
          <a:xfrm>
            <a:off x="1254760" y="381000"/>
            <a:ext cx="8568690" cy="6644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42000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.VnBahamasBH"/>
              </a:rPr>
              <a:t>Choose the best answer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420000" scaled="1"/>
              </a:gra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.VnBahamasBH"/>
            </a:endParaRPr>
          </a:p>
        </p:txBody>
      </p:sp>
    </p:spTree>
    <p:extLst>
      <p:ext uri="{BB962C8B-B14F-4D97-AF65-F5344CB8AC3E}">
        <p14:creationId xmlns:p14="http://schemas.microsoft.com/office/powerpoint/2010/main" val="27443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chimes.wav"/>
          </p:stSnd>
        </p:sndAc>
      </p:transition>
    </mc:Choice>
    <mc:Fallback xmlns="">
      <p:transition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4924425"/>
            <a:ext cx="29146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17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1295400"/>
            <a:ext cx="2286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1.Solar /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295400"/>
            <a:ext cx="149352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safe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1905000"/>
            <a:ext cx="416052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2. non-renewable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200400"/>
            <a:ext cx="2362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4.Wind/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3124200"/>
            <a:ext cx="186940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clean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3500" y="2286000"/>
            <a:ext cx="29337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3.expensive/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62400" y="2444931"/>
            <a:ext cx="3070860" cy="526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dangerous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4267200" y="358914"/>
            <a:ext cx="2971800" cy="707886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Answer keys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-76200" y="39469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28575"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III. </a:t>
            </a:r>
            <a:r>
              <a:rPr lang="en-US" sz="3600" b="1" u="sng" dirty="0" smtClean="0">
                <a:ln w="28575"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Pronunciation: </a:t>
            </a:r>
            <a:endParaRPr lang="en-US" sz="3600" u="sng" dirty="0">
              <a:ln w="28575">
                <a:solidFill>
                  <a:srgbClr val="FF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3483114"/>
            <a:ext cx="32351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/</a:t>
            </a:r>
            <a:r>
              <a:rPr lang="en-US" sz="3600" dirty="0"/>
              <a:t>ˈ</a:t>
            </a:r>
            <a:r>
              <a:rPr lang="en-US" sz="4000" dirty="0" err="1" smtClean="0"/>
              <a:t>deɪn.dʒɚ.əs</a:t>
            </a:r>
            <a:r>
              <a:rPr lang="en-US" sz="4000" dirty="0" smtClean="0"/>
              <a:t>/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9059182" y="3429000"/>
            <a:ext cx="2828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/</a:t>
            </a:r>
            <a:r>
              <a:rPr lang="en-US" sz="4000" dirty="0" err="1"/>
              <a:t>ɪkˈspen.sɪv</a:t>
            </a:r>
            <a:r>
              <a:rPr lang="en-US" sz="4000" dirty="0"/>
              <a:t>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85800"/>
            <a:ext cx="81534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 smtClean="0">
                <a:solidFill>
                  <a:schemeClr val="tx1"/>
                </a:solidFill>
              </a:rPr>
              <a:t>1.Stress in the three syllable words :</a:t>
            </a:r>
            <a:endParaRPr lang="en-US" sz="4000" b="1" u="sng" dirty="0">
              <a:solidFill>
                <a:schemeClr val="tx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83612" y="2035314"/>
            <a:ext cx="2311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 dirty="0" smtClean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Example</a:t>
            </a:r>
            <a:r>
              <a:rPr lang="en-US" alt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alt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dirty="0">
              <a:solidFill>
                <a:srgbClr val="FF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343400" y="1273314"/>
            <a:ext cx="1702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Ooo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391400" y="2873514"/>
            <a:ext cx="2311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oOo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3559314"/>
            <a:ext cx="25340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dangerous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28503" y="3483114"/>
            <a:ext cx="2515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4000" b="1" dirty="0">
                <a:solidFill>
                  <a:srgbClr val="0000FF"/>
                </a:solidFill>
              </a:rPr>
              <a:t>expensive 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345612" y="2819400"/>
            <a:ext cx="1702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Ooo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400800" y="2873514"/>
            <a:ext cx="0" cy="126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858000" y="1273314"/>
            <a:ext cx="2311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oOo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3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-76200" y="39469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ln w="28575"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III. </a:t>
            </a:r>
            <a:r>
              <a:rPr lang="en-US" sz="3600" b="1" u="sng" dirty="0" smtClean="0">
                <a:ln w="28575"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Pronunciation</a:t>
            </a:r>
            <a:endParaRPr lang="en-US" sz="3600" u="sng" dirty="0">
              <a:ln w="28575">
                <a:solidFill>
                  <a:srgbClr val="FF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685800"/>
            <a:ext cx="8001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 smtClean="0"/>
              <a:t>2.Listen and repeat : </a:t>
            </a:r>
            <a:endParaRPr lang="en-US" sz="3600" b="1" u="sng" dirty="0"/>
          </a:p>
        </p:txBody>
      </p:sp>
      <p:sp>
        <p:nvSpPr>
          <p:cNvPr id="6" name="Rectangle 5"/>
          <p:cNvSpPr/>
          <p:nvPr/>
        </p:nvSpPr>
        <p:spPr>
          <a:xfrm>
            <a:off x="304800" y="1600200"/>
            <a:ext cx="11734800" cy="1905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00FF"/>
                </a:solidFill>
              </a:rPr>
              <a:t>d</a:t>
            </a:r>
            <a:r>
              <a:rPr lang="en-US" sz="4400" b="1" dirty="0" smtClean="0">
                <a:solidFill>
                  <a:srgbClr val="0000FF"/>
                </a:solidFill>
              </a:rPr>
              <a:t>angerous          enormous                 limited</a:t>
            </a:r>
          </a:p>
          <a:p>
            <a:r>
              <a:rPr lang="en-US" sz="4400" b="1" dirty="0">
                <a:solidFill>
                  <a:srgbClr val="0000FF"/>
                </a:solidFill>
              </a:rPr>
              <a:t>e</a:t>
            </a:r>
            <a:r>
              <a:rPr lang="en-US" sz="4400" b="1" dirty="0" smtClean="0">
                <a:solidFill>
                  <a:srgbClr val="0000FF"/>
                </a:solidFill>
              </a:rPr>
              <a:t>asily                   expensive                 plentiful</a:t>
            </a:r>
          </a:p>
          <a:p>
            <a:r>
              <a:rPr lang="en-US" sz="4400" b="1" dirty="0">
                <a:solidFill>
                  <a:srgbClr val="0000FF"/>
                </a:solidFill>
              </a:rPr>
              <a:t>a</a:t>
            </a:r>
            <a:r>
              <a:rPr lang="en-US" sz="4400" b="1" dirty="0" smtClean="0">
                <a:solidFill>
                  <a:srgbClr val="0000FF"/>
                </a:solidFill>
              </a:rPr>
              <a:t>bundant            energy                       convenient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9" name="29 Track 29 all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9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36135"/>
              </p:ext>
            </p:extLst>
          </p:nvPr>
        </p:nvGraphicFramePr>
        <p:xfrm>
          <a:off x="2057400" y="3276600"/>
          <a:ext cx="7280564" cy="3223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564"/>
                <a:gridCol w="3810000"/>
              </a:tblGrid>
              <a:tr h="678051"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solidFill>
                            <a:srgbClr val="FFFF00"/>
                          </a:solidFill>
                        </a:rPr>
                        <a:t>         </a:t>
                      </a:r>
                      <a:r>
                        <a:rPr lang="en-US" sz="4000" dirty="0" err="1" smtClean="0">
                          <a:solidFill>
                            <a:srgbClr val="FFFF00"/>
                          </a:solidFill>
                        </a:rPr>
                        <a:t>Ooo</a:t>
                      </a:r>
                      <a:endParaRPr lang="en-US" sz="40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solidFill>
                            <a:srgbClr val="FFFF00"/>
                          </a:solidFill>
                        </a:rPr>
                        <a:t>      </a:t>
                      </a:r>
                      <a:r>
                        <a:rPr lang="en-US" sz="4000" dirty="0" err="1" smtClean="0">
                          <a:solidFill>
                            <a:srgbClr val="FFFF00"/>
                          </a:solidFill>
                        </a:rPr>
                        <a:t>oOo</a:t>
                      </a:r>
                      <a:endParaRPr lang="en-US" sz="4000" dirty="0">
                        <a:solidFill>
                          <a:srgbClr val="FFFF00"/>
                        </a:solidFill>
                      </a:endParaRPr>
                    </a:p>
                  </a:txBody>
                  <a:tcPr marL="118872" marR="118872">
                    <a:solidFill>
                      <a:srgbClr val="0000FF"/>
                    </a:solidFill>
                  </a:tcPr>
                </a:tc>
              </a:tr>
              <a:tr h="2522349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en-US" sz="3200" b="1" baseline="0" dirty="0" smtClean="0"/>
                    </a:p>
                    <a:p>
                      <a:pPr marL="0" indent="0" algn="l">
                        <a:buFontTx/>
                        <a:buNone/>
                      </a:pPr>
                      <a:endParaRPr lang="en-US" sz="3200" baseline="0" dirty="0" smtClean="0"/>
                    </a:p>
                  </a:txBody>
                  <a:tcPr marL="118872" marR="118872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3200" b="1" baseline="0" dirty="0" smtClean="0"/>
                        <a:t> </a:t>
                      </a:r>
                    </a:p>
                  </a:txBody>
                  <a:tcPr marL="118872" marR="118872"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-22086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28575"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II. </a:t>
            </a:r>
            <a:r>
              <a:rPr lang="en-US" sz="3600" b="1" u="sng" dirty="0" smtClean="0">
                <a:ln w="28575"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Pronunciation</a:t>
            </a:r>
            <a:endParaRPr lang="en-US" sz="3600" u="sng" dirty="0">
              <a:ln w="28575">
                <a:solidFill>
                  <a:srgbClr val="FF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81400" y="76200"/>
            <a:ext cx="8077200" cy="1295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/>
              <a:t>3</a:t>
            </a:r>
            <a:r>
              <a:rPr lang="en-US" sz="2800" b="1" dirty="0" smtClean="0"/>
              <a:t>. Which words are stressed on the first syllable and which ones are stressed on the second syllable? Put them in the appropriate columns.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371600" y="1371600"/>
            <a:ext cx="95250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FF"/>
                </a:solidFill>
              </a:rPr>
              <a:t>d</a:t>
            </a:r>
            <a:r>
              <a:rPr lang="en-US" sz="3600" b="1" dirty="0" smtClean="0">
                <a:solidFill>
                  <a:srgbClr val="0000FF"/>
                </a:solidFill>
              </a:rPr>
              <a:t>angerous          enormous                 limited</a:t>
            </a:r>
          </a:p>
          <a:p>
            <a:r>
              <a:rPr lang="en-US" sz="3600" b="1" dirty="0">
                <a:solidFill>
                  <a:srgbClr val="0000FF"/>
                </a:solidFill>
              </a:rPr>
              <a:t>e</a:t>
            </a:r>
            <a:r>
              <a:rPr lang="en-US" sz="3600" b="1" dirty="0" smtClean="0">
                <a:solidFill>
                  <a:srgbClr val="0000FF"/>
                </a:solidFill>
              </a:rPr>
              <a:t>asily                   expensive                 plentiful</a:t>
            </a:r>
          </a:p>
          <a:p>
            <a:r>
              <a:rPr lang="en-US" sz="3600" b="1" dirty="0">
                <a:solidFill>
                  <a:srgbClr val="0000FF"/>
                </a:solidFill>
              </a:rPr>
              <a:t>a</a:t>
            </a:r>
            <a:r>
              <a:rPr lang="en-US" sz="3600" b="1" dirty="0" smtClean="0">
                <a:solidFill>
                  <a:srgbClr val="0000FF"/>
                </a:solidFill>
              </a:rPr>
              <a:t>bundant            energy                       convenient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6" name="29 Track 29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140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81000" y="115669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28575"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II. </a:t>
            </a:r>
            <a:r>
              <a:rPr lang="en-US" sz="3600" b="1" u="sng" dirty="0" smtClean="0">
                <a:ln w="28575"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Pronunciation</a:t>
            </a:r>
            <a:endParaRPr lang="en-US" sz="3600" u="sng" dirty="0">
              <a:ln w="28575">
                <a:solidFill>
                  <a:srgbClr val="FF00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3800" y="228600"/>
            <a:ext cx="8077200" cy="1447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/>
              <a:t>3</a:t>
            </a:r>
            <a:r>
              <a:rPr lang="en-US" sz="2800" b="1" dirty="0" smtClean="0"/>
              <a:t>. Which words are stressed on the first syllable and which ones are stressed on the second syllable? Put them in the appropriate columns.</a:t>
            </a:r>
            <a:endParaRPr lang="en-US" sz="28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441969"/>
              </p:ext>
            </p:extLst>
          </p:nvPr>
        </p:nvGraphicFramePr>
        <p:xfrm>
          <a:off x="2590800" y="2133600"/>
          <a:ext cx="7280564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564"/>
                <a:gridCol w="3810000"/>
              </a:tblGrid>
              <a:tr h="742627">
                <a:tc>
                  <a:txBody>
                    <a:bodyPr/>
                    <a:lstStyle/>
                    <a:p>
                      <a:pPr algn="l"/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         </a:t>
                      </a:r>
                      <a:r>
                        <a:rPr lang="en-US" sz="5400" dirty="0" err="1" smtClean="0">
                          <a:solidFill>
                            <a:schemeClr val="bg1"/>
                          </a:solidFill>
                        </a:rPr>
                        <a:t>Ooo</a:t>
                      </a:r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 marL="118872" marR="118872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5400" dirty="0" smtClean="0">
                          <a:solidFill>
                            <a:schemeClr val="bg1"/>
                          </a:solidFill>
                        </a:rPr>
                        <a:t>      </a:t>
                      </a:r>
                      <a:r>
                        <a:rPr lang="en-US" sz="5400" dirty="0" err="1" smtClean="0">
                          <a:solidFill>
                            <a:schemeClr val="bg1"/>
                          </a:solidFill>
                        </a:rPr>
                        <a:t>oOo</a:t>
                      </a:r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 marL="118872" marR="118872">
                    <a:solidFill>
                      <a:srgbClr val="0000FF"/>
                    </a:solidFill>
                  </a:tcPr>
                </a:tc>
              </a:tr>
              <a:tr h="2762573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4400" b="1" dirty="0" smtClean="0">
                          <a:solidFill>
                            <a:schemeClr val="bg1"/>
                          </a:solidFill>
                        </a:rPr>
                        <a:t>dangerous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4400" b="1" dirty="0" smtClean="0">
                          <a:solidFill>
                            <a:schemeClr val="bg1"/>
                          </a:solidFill>
                        </a:rPr>
                        <a:t>easily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4400" b="1" dirty="0" smtClean="0">
                          <a:solidFill>
                            <a:schemeClr val="bg1"/>
                          </a:solidFill>
                        </a:rPr>
                        <a:t>limited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4400" b="1" dirty="0" smtClean="0">
                          <a:solidFill>
                            <a:schemeClr val="bg1"/>
                          </a:solidFill>
                        </a:rPr>
                        <a:t>plentiful</a:t>
                      </a:r>
                      <a:endParaRPr lang="en-US" sz="44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4400" b="1" baseline="0" dirty="0" smtClean="0">
                          <a:solidFill>
                            <a:schemeClr val="bg1"/>
                          </a:solidFill>
                        </a:rPr>
                        <a:t>energy</a:t>
                      </a:r>
                      <a:r>
                        <a:rPr lang="en-US" sz="4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118872" marR="118872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4400" b="1" baseline="0" dirty="0" smtClean="0">
                          <a:solidFill>
                            <a:schemeClr val="bg1"/>
                          </a:solidFill>
                        </a:rPr>
                        <a:t>abundant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400" b="1" dirty="0" smtClean="0">
                          <a:solidFill>
                            <a:schemeClr val="bg1"/>
                          </a:solidFill>
                        </a:rPr>
                        <a:t>expensive</a:t>
                      </a:r>
                      <a:r>
                        <a:rPr lang="en-US" sz="4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4400" b="1" baseline="0" dirty="0" smtClean="0">
                          <a:solidFill>
                            <a:schemeClr val="bg1"/>
                          </a:solidFill>
                        </a:rPr>
                        <a:t>enormous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4400" b="1" baseline="0" dirty="0" smtClean="0">
                          <a:solidFill>
                            <a:schemeClr val="bg1"/>
                          </a:solidFill>
                        </a:rPr>
                        <a:t>convenient </a:t>
                      </a:r>
                    </a:p>
                  </a:txBody>
                  <a:tcPr marL="118872" marR="118872"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pic>
        <p:nvPicPr>
          <p:cNvPr id="7" name="29 Track 29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24820"/>
              </p:ext>
            </p:extLst>
          </p:nvPr>
        </p:nvGraphicFramePr>
        <p:xfrm>
          <a:off x="76200" y="838200"/>
          <a:ext cx="117348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3849"/>
                <a:gridCol w="6140951"/>
              </a:tblGrid>
              <a:tr h="791059">
                <a:tc>
                  <a:txBody>
                    <a:bodyPr/>
                    <a:lstStyle/>
                    <a:p>
                      <a:pPr algn="l"/>
                      <a:r>
                        <a:rPr lang="en-US" sz="4400" dirty="0" smtClean="0">
                          <a:solidFill>
                            <a:schemeClr val="bg1"/>
                          </a:solidFill>
                        </a:rPr>
                        <a:t>         </a:t>
                      </a:r>
                      <a:r>
                        <a:rPr lang="en-US" sz="4400" dirty="0" err="1" smtClean="0">
                          <a:solidFill>
                            <a:schemeClr val="bg1"/>
                          </a:solidFill>
                        </a:rPr>
                        <a:t>Ooo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 marL="118872" marR="118872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400" dirty="0" smtClean="0">
                          <a:solidFill>
                            <a:schemeClr val="bg1"/>
                          </a:solidFill>
                        </a:rPr>
                        <a:t>      </a:t>
                      </a:r>
                      <a:r>
                        <a:rPr lang="en-US" sz="4400" dirty="0" err="1" smtClean="0">
                          <a:solidFill>
                            <a:schemeClr val="bg1"/>
                          </a:solidFill>
                        </a:rPr>
                        <a:t>oOo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 marL="118872" marR="118872">
                    <a:solidFill>
                      <a:srgbClr val="000099"/>
                    </a:solidFill>
                  </a:tcPr>
                </a:tc>
              </a:tr>
              <a:tr h="2942741"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dangerous  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plentiful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limited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easily</a:t>
                      </a:r>
                      <a:r>
                        <a:rPr lang="en-US" sz="3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3600" b="1" baseline="0" dirty="0" smtClean="0">
                          <a:solidFill>
                            <a:schemeClr val="bg1"/>
                          </a:solidFill>
                        </a:rPr>
                        <a:t>energy</a:t>
                      </a:r>
                      <a:r>
                        <a:rPr lang="en-US" sz="3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 marL="118872" marR="118872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expensive</a:t>
                      </a:r>
                      <a:r>
                        <a:rPr lang="en-US" sz="3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3600" b="1" baseline="0" dirty="0" smtClean="0">
                          <a:solidFill>
                            <a:schemeClr val="bg1"/>
                          </a:solidFill>
                        </a:rPr>
                        <a:t>abundant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3600" b="1" baseline="0" dirty="0" smtClean="0">
                          <a:solidFill>
                            <a:schemeClr val="bg1"/>
                          </a:solidFill>
                        </a:rPr>
                        <a:t>convenient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3600" b="1" baseline="0" dirty="0" smtClean="0">
                          <a:solidFill>
                            <a:schemeClr val="bg1"/>
                          </a:solidFill>
                        </a:rPr>
                        <a:t>enormous </a:t>
                      </a:r>
                    </a:p>
                  </a:txBody>
                  <a:tcPr marL="118872" marR="118872">
                    <a:solidFill>
                      <a:srgbClr val="000099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89139" y="1654314"/>
            <a:ext cx="32127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/</a:t>
            </a:r>
            <a:r>
              <a:rPr lang="en-US" sz="3600" dirty="0">
                <a:solidFill>
                  <a:srgbClr val="FFFF00"/>
                </a:solidFill>
              </a:rPr>
              <a:t>ˈ</a:t>
            </a:r>
            <a:r>
              <a:rPr lang="en-US" sz="4000" dirty="0" err="1" smtClean="0">
                <a:solidFill>
                  <a:srgbClr val="FFFF00"/>
                </a:solidFill>
              </a:rPr>
              <a:t>deɪn.dʒɚ.əs</a:t>
            </a:r>
            <a:r>
              <a:rPr lang="en-US" sz="4000" dirty="0" smtClean="0">
                <a:solidFill>
                  <a:srgbClr val="FFFF00"/>
                </a:solidFill>
              </a:rPr>
              <a:t>/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36284" y="1676400"/>
            <a:ext cx="2560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/</a:t>
            </a:r>
            <a:r>
              <a:rPr lang="en-US" sz="3600" dirty="0" err="1">
                <a:solidFill>
                  <a:srgbClr val="FFFF00"/>
                </a:solidFill>
              </a:rPr>
              <a:t>ɪkˈspen.sɪv</a:t>
            </a:r>
            <a:r>
              <a:rPr lang="en-US" sz="3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53400" y="2173069"/>
            <a:ext cx="2604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 /</a:t>
            </a:r>
            <a:r>
              <a:rPr lang="en-US" sz="3600" dirty="0" err="1">
                <a:solidFill>
                  <a:srgbClr val="FFFF00"/>
                </a:solidFill>
              </a:rPr>
              <a:t>əˈbʌn.d</a:t>
            </a:r>
            <a:r>
              <a:rPr lang="en-US" sz="3600" baseline="30000" dirty="0" err="1">
                <a:solidFill>
                  <a:srgbClr val="FFFF00"/>
                </a:solidFill>
              </a:rPr>
              <a:t>ə</a:t>
            </a:r>
            <a:r>
              <a:rPr lang="en-US" sz="3600" dirty="0" err="1">
                <a:solidFill>
                  <a:srgbClr val="FFFF00"/>
                </a:solidFill>
              </a:rPr>
              <a:t>nt</a:t>
            </a:r>
            <a:r>
              <a:rPr lang="en-US" sz="3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29600" y="2743200"/>
            <a:ext cx="3104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 /</a:t>
            </a:r>
            <a:r>
              <a:rPr lang="en-US" sz="3600" dirty="0" err="1">
                <a:solidFill>
                  <a:srgbClr val="FFFF00"/>
                </a:solidFill>
              </a:rPr>
              <a:t>kənˈvi</a:t>
            </a:r>
            <a:r>
              <a:rPr lang="en-US" sz="3600" dirty="0">
                <a:solidFill>
                  <a:srgbClr val="FFFF00"/>
                </a:solidFill>
              </a:rPr>
              <a:t>ː.</a:t>
            </a:r>
            <a:r>
              <a:rPr lang="en-US" sz="3600" dirty="0" err="1">
                <a:solidFill>
                  <a:srgbClr val="FFFF00"/>
                </a:solidFill>
              </a:rPr>
              <a:t>ni.ənt</a:t>
            </a:r>
            <a:r>
              <a:rPr lang="en-US" sz="3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90426" y="3352800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 /</a:t>
            </a:r>
            <a:r>
              <a:rPr lang="en-US" sz="3600" dirty="0" err="1">
                <a:solidFill>
                  <a:srgbClr val="FFFF00"/>
                </a:solidFill>
              </a:rPr>
              <a:t>ɪˈnɔ</a:t>
            </a:r>
            <a:r>
              <a:rPr lang="en-US" sz="3600" dirty="0">
                <a:solidFill>
                  <a:srgbClr val="FFFF00"/>
                </a:solidFill>
              </a:rPr>
              <a:t>ː.</a:t>
            </a:r>
            <a:r>
              <a:rPr lang="en-US" sz="3600" dirty="0" err="1">
                <a:solidFill>
                  <a:srgbClr val="FFFF00"/>
                </a:solidFill>
              </a:rPr>
              <a:t>məs</a:t>
            </a:r>
            <a:r>
              <a:rPr lang="en-US" sz="3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67000" y="2173069"/>
            <a:ext cx="2400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/ˈ</a:t>
            </a:r>
            <a:r>
              <a:rPr lang="en-US" sz="3600" dirty="0" err="1">
                <a:solidFill>
                  <a:srgbClr val="FFFF00"/>
                </a:solidFill>
              </a:rPr>
              <a:t>plen.t̬ɪ.f</a:t>
            </a:r>
            <a:r>
              <a:rPr lang="en-US" sz="3600" baseline="30000" dirty="0" err="1">
                <a:solidFill>
                  <a:srgbClr val="FFFF00"/>
                </a:solidFill>
              </a:rPr>
              <a:t>ə</a:t>
            </a:r>
            <a:r>
              <a:rPr lang="en-US" sz="3600" dirty="0" err="1">
                <a:solidFill>
                  <a:srgbClr val="FFFF00"/>
                </a:solidFill>
              </a:rPr>
              <a:t>l</a:t>
            </a:r>
            <a:r>
              <a:rPr lang="en-US" sz="3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38518" y="2743200"/>
            <a:ext cx="2285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 /ˈ</a:t>
            </a:r>
            <a:r>
              <a:rPr lang="en-US" sz="3600" dirty="0" err="1">
                <a:solidFill>
                  <a:srgbClr val="FFFF00"/>
                </a:solidFill>
              </a:rPr>
              <a:t>lɪm.ɪ.t̬ɪd</a:t>
            </a:r>
            <a:r>
              <a:rPr lang="en-US" sz="3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14600" y="3316069"/>
            <a:ext cx="1692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/ˈiː.</a:t>
            </a:r>
            <a:r>
              <a:rPr lang="en-US" sz="3600" dirty="0" err="1">
                <a:solidFill>
                  <a:srgbClr val="FFFF00"/>
                </a:solidFill>
              </a:rPr>
              <a:t>z</a:t>
            </a:r>
            <a:r>
              <a:rPr lang="en-US" sz="3600" baseline="30000" dirty="0" err="1">
                <a:solidFill>
                  <a:srgbClr val="FFFF00"/>
                </a:solidFill>
              </a:rPr>
              <a:t>ə</a:t>
            </a:r>
            <a:r>
              <a:rPr lang="en-US" sz="3600" dirty="0" err="1">
                <a:solidFill>
                  <a:srgbClr val="FFFF00"/>
                </a:solidFill>
              </a:rPr>
              <a:t>l.i</a:t>
            </a:r>
            <a:r>
              <a:rPr lang="en-US" sz="36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11690" y="3886200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/ˈ</a:t>
            </a:r>
            <a:r>
              <a:rPr lang="en-US" sz="3600" dirty="0" err="1">
                <a:solidFill>
                  <a:srgbClr val="FFFF00"/>
                </a:solidFill>
              </a:rPr>
              <a:t>en.ɚ.dʒi</a:t>
            </a:r>
            <a:r>
              <a:rPr lang="en-US" sz="3600" dirty="0">
                <a:solidFill>
                  <a:srgbClr val="FFFF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47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0" y="1"/>
            <a:ext cx="4622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I.</a:t>
            </a:r>
            <a:r>
              <a:rPr lang="en-US" sz="6000" b="1" u="sng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Vocabular</a:t>
            </a:r>
            <a:r>
              <a:rPr lang="en-US" sz="6000" b="1" dirty="0" err="1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y</a:t>
            </a:r>
            <a:r>
              <a:rPr lang="en-US" sz="60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:</a:t>
            </a:r>
            <a:endParaRPr lang="en-US" sz="6000" dirty="0">
              <a:ln w="2857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15425"/>
            <a:ext cx="4189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limited        (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: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997" y="2743200"/>
            <a:ext cx="4084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harmful      (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: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882914"/>
            <a:ext cx="43781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exhaustible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(a) :  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652" y="3581400"/>
            <a:ext cx="42355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abundant    (a) : 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886200" y="990600"/>
            <a:ext cx="441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114800" y="2721114"/>
            <a:ext cx="20080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3954182" y="1882914"/>
            <a:ext cx="3719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114800" y="3559314"/>
            <a:ext cx="434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4343400"/>
            <a:ext cx="43031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available      (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a):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4122102" y="4321314"/>
            <a:ext cx="39550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59115"/>
            <a:ext cx="7620000" cy="4822686"/>
          </a:xfrm>
          <a:prstGeom prst="rect">
            <a:avLst/>
          </a:prstGeom>
          <a:noFill/>
          <a:ln>
            <a:solidFill>
              <a:srgbClr val="D3FDF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0" t="5118" b="42845"/>
          <a:stretch/>
        </p:blipFill>
        <p:spPr bwMode="auto">
          <a:xfrm>
            <a:off x="4114800" y="1981200"/>
            <a:ext cx="7620000" cy="4800600"/>
          </a:xfrm>
          <a:prstGeom prst="rect">
            <a:avLst/>
          </a:prstGeom>
          <a:noFill/>
          <a:ln w="9525">
            <a:solidFill>
              <a:srgbClr val="D3FDF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2" y="2000250"/>
            <a:ext cx="7460298" cy="4705349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90726"/>
            <a:ext cx="7467600" cy="4562474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4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11658600" cy="9144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4</a:t>
            </a:r>
            <a:r>
              <a:rPr lang="en-US" sz="3200" b="1" dirty="0" smtClean="0"/>
              <a:t>. Read the following sentences and mark (‘) the stressed syllable in the underlined words. Then listen, check and repeat.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1"/>
            <a:ext cx="11811000" cy="556259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Coal will be replaced by </a:t>
            </a:r>
            <a:r>
              <a:rPr lang="en-US" sz="3600" b="1" u="sng" dirty="0" smtClean="0">
                <a:solidFill>
                  <a:srgbClr val="FF0000"/>
                </a:solidFill>
              </a:rPr>
              <a:t>another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</a:rPr>
              <a:t>renewable</a:t>
            </a:r>
            <a:r>
              <a:rPr lang="en-US" sz="3600" b="1" dirty="0" smtClean="0">
                <a:solidFill>
                  <a:srgbClr val="0000FF"/>
                </a:solidFill>
              </a:rPr>
              <a:t> source.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Wind power is </a:t>
            </a:r>
            <a:r>
              <a:rPr lang="en-US" sz="3600" b="1" u="sng" dirty="0" smtClean="0">
                <a:solidFill>
                  <a:srgbClr val="FF0000"/>
                </a:solidFill>
              </a:rPr>
              <a:t>convenient</a:t>
            </a:r>
            <a:r>
              <a:rPr lang="en-US" sz="3600" b="1" dirty="0" smtClean="0">
                <a:solidFill>
                  <a:srgbClr val="0000FF"/>
                </a:solidFill>
              </a:rPr>
              <a:t> and </a:t>
            </a:r>
            <a:r>
              <a:rPr lang="en-US" sz="3600" b="1" u="sng" dirty="0" smtClean="0">
                <a:solidFill>
                  <a:srgbClr val="FF0000"/>
                </a:solidFill>
              </a:rPr>
              <a:t>abundant</a:t>
            </a:r>
            <a:r>
              <a:rPr lang="en-US" sz="3600" b="1" u="sng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Natural gas is </a:t>
            </a:r>
            <a:r>
              <a:rPr lang="en-US" sz="3600" b="1" u="sng" dirty="0" smtClean="0">
                <a:solidFill>
                  <a:srgbClr val="FF0000"/>
                </a:solidFill>
              </a:rPr>
              <a:t>limited</a:t>
            </a:r>
            <a:r>
              <a:rPr lang="en-US" sz="3600" b="1" dirty="0" smtClean="0">
                <a:solidFill>
                  <a:srgbClr val="0000FF"/>
                </a:solidFill>
              </a:rPr>
              <a:t> and it is harmful to the </a:t>
            </a:r>
            <a:r>
              <a:rPr lang="en-US" sz="3600" b="1" u="sng" dirty="0" smtClean="0">
                <a:solidFill>
                  <a:srgbClr val="FF0000"/>
                </a:solidFill>
              </a:rPr>
              <a:t>environment</a:t>
            </a:r>
            <a:r>
              <a:rPr lang="en-US" sz="3600" b="1" u="sng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Solar energy is </a:t>
            </a:r>
            <a:r>
              <a:rPr lang="en-US" sz="3600" b="1" u="sng" dirty="0" smtClean="0">
                <a:solidFill>
                  <a:srgbClr val="FF0000"/>
                </a:solidFill>
              </a:rPr>
              <a:t>plentiful</a:t>
            </a:r>
            <a:r>
              <a:rPr lang="en-US" sz="3600" b="1" dirty="0" smtClean="0">
                <a:solidFill>
                  <a:srgbClr val="0000FF"/>
                </a:solidFill>
              </a:rPr>
              <a:t> and it can be replaced </a:t>
            </a:r>
            <a:r>
              <a:rPr lang="en-US" sz="3600" b="1" u="sng" dirty="0" smtClean="0">
                <a:solidFill>
                  <a:srgbClr val="FF0000"/>
                </a:solidFill>
              </a:rPr>
              <a:t>easily</a:t>
            </a:r>
            <a:r>
              <a:rPr lang="en-US" sz="3600" b="1" u="sng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</a:rPr>
              <a:t>Nuclear power is </a:t>
            </a:r>
            <a:r>
              <a:rPr lang="en-US" sz="3600" b="1" u="sng" dirty="0" smtClean="0">
                <a:solidFill>
                  <a:srgbClr val="FF0000"/>
                </a:solidFill>
              </a:rPr>
              <a:t>expensive</a:t>
            </a:r>
            <a:r>
              <a:rPr lang="en-US" sz="3600" b="1" dirty="0" smtClean="0">
                <a:solidFill>
                  <a:srgbClr val="0000FF"/>
                </a:solidFill>
              </a:rPr>
              <a:t> and </a:t>
            </a:r>
            <a:r>
              <a:rPr lang="en-US" sz="3600" b="1" u="sng" dirty="0" smtClean="0">
                <a:solidFill>
                  <a:srgbClr val="FF0000"/>
                </a:solidFill>
              </a:rPr>
              <a:t>dangerous</a:t>
            </a:r>
            <a:r>
              <a:rPr lang="en-US" sz="3600" b="1" u="sng" dirty="0" smtClean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endParaRPr lang="en-US" sz="3600" b="1" u="sng" dirty="0">
              <a:solidFill>
                <a:srgbClr val="0000FF"/>
              </a:solidFill>
            </a:endParaRPr>
          </a:p>
        </p:txBody>
      </p:sp>
      <p:pic>
        <p:nvPicPr>
          <p:cNvPr id="5" name="30 Track 30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98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0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1"/>
            <a:ext cx="12115800" cy="365759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b="1" dirty="0">
                <a:solidFill>
                  <a:srgbClr val="0000FF"/>
                </a:solidFill>
              </a:rPr>
              <a:t>Coal will be replaced by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a’nother</a:t>
            </a:r>
            <a:r>
              <a:rPr lang="en-US" sz="3600" b="1" u="sng" dirty="0" smtClean="0">
                <a:solidFill>
                  <a:srgbClr val="FF0000"/>
                </a:solidFill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re’newable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</a:rPr>
              <a:t>source.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b="1" dirty="0">
                <a:solidFill>
                  <a:srgbClr val="0000FF"/>
                </a:solidFill>
              </a:rPr>
              <a:t>Wind power is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con’venient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</a:rPr>
              <a:t>and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a’bundant</a:t>
            </a:r>
            <a:r>
              <a:rPr lang="en-US" sz="3600" b="1" u="sng" dirty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b="1" dirty="0">
                <a:solidFill>
                  <a:srgbClr val="0000FF"/>
                </a:solidFill>
              </a:rPr>
              <a:t>Natural gas is </a:t>
            </a:r>
            <a:r>
              <a:rPr lang="en-US" sz="3600" b="1" dirty="0" smtClean="0">
                <a:solidFill>
                  <a:srgbClr val="FF0000"/>
                </a:solidFill>
              </a:rPr>
              <a:t>’</a:t>
            </a:r>
            <a:r>
              <a:rPr lang="en-US" sz="3600" b="1" u="sng" dirty="0" smtClean="0">
                <a:solidFill>
                  <a:srgbClr val="FF0000"/>
                </a:solidFill>
              </a:rPr>
              <a:t>limited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</a:rPr>
              <a:t>and it is harmful to the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en’vironment</a:t>
            </a:r>
            <a:r>
              <a:rPr lang="en-US" sz="3600" b="1" u="sng" dirty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b="1" dirty="0">
                <a:solidFill>
                  <a:srgbClr val="0000FF"/>
                </a:solidFill>
              </a:rPr>
              <a:t>Solar energy is </a:t>
            </a:r>
            <a:r>
              <a:rPr lang="en-US" sz="3600" b="1" dirty="0" smtClean="0">
                <a:solidFill>
                  <a:srgbClr val="FF0000"/>
                </a:solidFill>
              </a:rPr>
              <a:t>’</a:t>
            </a:r>
            <a:r>
              <a:rPr lang="en-US" sz="3600" b="1" u="sng" dirty="0" smtClean="0">
                <a:solidFill>
                  <a:srgbClr val="FF0000"/>
                </a:solidFill>
              </a:rPr>
              <a:t>plentiful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</a:rPr>
              <a:t>and it can be replaced </a:t>
            </a:r>
            <a:r>
              <a:rPr lang="en-US" sz="3600" b="1" dirty="0" smtClean="0">
                <a:solidFill>
                  <a:srgbClr val="FF0000"/>
                </a:solidFill>
              </a:rPr>
              <a:t>’</a:t>
            </a:r>
            <a:r>
              <a:rPr lang="en-US" sz="3600" b="1" u="sng" dirty="0" smtClean="0">
                <a:solidFill>
                  <a:srgbClr val="FF0000"/>
                </a:solidFill>
              </a:rPr>
              <a:t>easily</a:t>
            </a:r>
            <a:r>
              <a:rPr lang="en-US" sz="3600" b="1" u="sng" dirty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b="1" dirty="0">
                <a:solidFill>
                  <a:srgbClr val="0000FF"/>
                </a:solidFill>
              </a:rPr>
              <a:t>Nuclear power is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ex’pensive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</a:rPr>
              <a:t>and </a:t>
            </a:r>
            <a:r>
              <a:rPr lang="en-US" sz="3600" b="1" dirty="0" smtClean="0">
                <a:solidFill>
                  <a:srgbClr val="FF0000"/>
                </a:solidFill>
              </a:rPr>
              <a:t>’</a:t>
            </a:r>
            <a:r>
              <a:rPr lang="en-US" sz="3600" b="1" u="sng" dirty="0" smtClean="0">
                <a:solidFill>
                  <a:srgbClr val="FF0000"/>
                </a:solidFill>
              </a:rPr>
              <a:t>dangerous</a:t>
            </a:r>
            <a:r>
              <a:rPr lang="en-US" sz="3600" b="1" u="sng" dirty="0" smtClean="0">
                <a:solidFill>
                  <a:srgbClr val="0000FF"/>
                </a:solidFill>
              </a:rPr>
              <a:t>.</a:t>
            </a:r>
            <a:endParaRPr lang="en-US" sz="3600" b="1" u="sng" dirty="0">
              <a:solidFill>
                <a:srgbClr val="0000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11658600" cy="9144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5. Read the following sentences and mark (‘) the stressed syllable in   the underlined words. Then listen, check and repeat.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21603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1.What should we do to save the energy ?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96240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</a:rPr>
              <a:t>2.What </a:t>
            </a:r>
            <a:r>
              <a:rPr lang="en-US" sz="4800" b="1" dirty="0" smtClean="0">
                <a:solidFill>
                  <a:srgbClr val="0000FF"/>
                </a:solidFill>
              </a:rPr>
              <a:t>types of energy should we use  to protect the environment in the future?</a:t>
            </a:r>
            <a:endParaRPr lang="en-US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hung15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4"/>
          <p:cNvSpPr>
            <a:spLocks noChangeArrowheads="1" noChangeShapeType="1" noTextEdit="1"/>
          </p:cNvSpPr>
          <p:nvPr/>
        </p:nvSpPr>
        <p:spPr bwMode="auto">
          <a:xfrm>
            <a:off x="3288241" y="1125539"/>
            <a:ext cx="4891088" cy="6111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 Homework: 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080948" y="2133600"/>
            <a:ext cx="9113177" cy="317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571500" indent="-571500">
              <a:buFontTx/>
              <a:buBlip>
                <a:blip r:embed="rId3"/>
              </a:buBlip>
              <a:defRPr/>
            </a:pPr>
            <a:r>
              <a:rPr lang="en-US" sz="4000" b="1" dirty="0">
                <a:solidFill>
                  <a:srgbClr val="0000FF"/>
                </a:solidFill>
              </a:rPr>
              <a:t>1. </a:t>
            </a:r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Learn 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new words by heart</a:t>
            </a:r>
            <a:endParaRPr lang="en-US" sz="4000" b="1" dirty="0">
              <a:solidFill>
                <a:srgbClr val="0000FF"/>
              </a:solidFill>
            </a:endParaRPr>
          </a:p>
          <a:p>
            <a:pPr marL="571500" indent="-571500">
              <a:buBlip>
                <a:blip r:embed="rId3"/>
              </a:buBlip>
              <a:defRPr/>
            </a:pPr>
            <a:r>
              <a:rPr lang="en-US" sz="4000" b="1" dirty="0">
                <a:solidFill>
                  <a:srgbClr val="0000FF"/>
                </a:solidFill>
              </a:rPr>
              <a:t>2. Do </a:t>
            </a:r>
            <a:r>
              <a:rPr lang="en-US" sz="4000" b="1" dirty="0" smtClean="0">
                <a:solidFill>
                  <a:srgbClr val="0000FF"/>
                </a:solidFill>
              </a:rPr>
              <a:t>A1,2 </a:t>
            </a:r>
            <a:r>
              <a:rPr lang="en-US" sz="4000" b="1" dirty="0">
                <a:solidFill>
                  <a:srgbClr val="0000FF"/>
                </a:solidFill>
              </a:rPr>
              <a:t>(</a:t>
            </a:r>
            <a:r>
              <a:rPr lang="en-US" sz="4000" b="1" dirty="0" smtClean="0">
                <a:solidFill>
                  <a:srgbClr val="0000FF"/>
                </a:solidFill>
              </a:rPr>
              <a:t>p. </a:t>
            </a:r>
            <a:r>
              <a:rPr lang="en-US" sz="4000" b="1" dirty="0">
                <a:solidFill>
                  <a:srgbClr val="0000FF"/>
                </a:solidFill>
              </a:rPr>
              <a:t>29), </a:t>
            </a:r>
            <a:r>
              <a:rPr lang="en-US" sz="4000" b="1" dirty="0" smtClean="0">
                <a:solidFill>
                  <a:srgbClr val="0000FF"/>
                </a:solidFill>
              </a:rPr>
              <a:t>B1,2 </a:t>
            </a:r>
            <a:r>
              <a:rPr lang="en-US" sz="4000" b="1" dirty="0">
                <a:solidFill>
                  <a:srgbClr val="0000FF"/>
                </a:solidFill>
              </a:rPr>
              <a:t>(</a:t>
            </a:r>
            <a:r>
              <a:rPr lang="en-US" sz="4000" b="1" dirty="0" smtClean="0">
                <a:solidFill>
                  <a:srgbClr val="0000FF"/>
                </a:solidFill>
              </a:rPr>
              <a:t>p. </a:t>
            </a:r>
            <a:r>
              <a:rPr lang="en-US" sz="4000" b="1" dirty="0">
                <a:solidFill>
                  <a:srgbClr val="0000FF"/>
                </a:solidFill>
              </a:rPr>
              <a:t>30) workbook</a:t>
            </a:r>
          </a:p>
          <a:p>
            <a:pPr marL="571500" indent="-571500">
              <a:buBlip>
                <a:blip r:embed="rId3"/>
              </a:buBlip>
              <a:defRPr/>
            </a:pPr>
            <a:r>
              <a:rPr lang="en-US" sz="4000" b="1" dirty="0" smtClean="0">
                <a:solidFill>
                  <a:srgbClr val="0000FF"/>
                </a:solidFill>
              </a:rPr>
              <a:t>3</a:t>
            </a:r>
            <a:r>
              <a:rPr lang="en-US" sz="4000" b="1" dirty="0">
                <a:solidFill>
                  <a:srgbClr val="0000FF"/>
                </a:solidFill>
              </a:rPr>
              <a:t>. </a:t>
            </a:r>
            <a:r>
              <a:rPr lang="en-US" sz="4000" b="1" dirty="0" smtClean="0">
                <a:solidFill>
                  <a:srgbClr val="0000FF"/>
                </a:solidFill>
              </a:rPr>
              <a:t>Prepare for </a:t>
            </a:r>
            <a:r>
              <a:rPr lang="en-US" sz="4000" b="1" dirty="0">
                <a:solidFill>
                  <a:srgbClr val="0000FF"/>
                </a:solidFill>
              </a:rPr>
              <a:t>A closer look 2.</a:t>
            </a:r>
          </a:p>
          <a:p>
            <a:pPr marL="571500" indent="-571500">
              <a:buFontTx/>
              <a:buBlip>
                <a:blip r:embed="rId3"/>
              </a:buBlip>
              <a:defRPr/>
            </a:pP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3322637" y="32448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912" y="76202"/>
            <a:ext cx="1819998" cy="18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784080" y="76200"/>
            <a:ext cx="217932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hoa 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20" y="685800"/>
            <a:ext cx="75533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188720" y="5105400"/>
            <a:ext cx="10104120" cy="1676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Thanks for your attention – goodbye </a:t>
            </a:r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2377440" y="914400"/>
            <a:ext cx="1981200" cy="20574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AutoShape 6"/>
          <p:cNvSpPr>
            <a:spLocks noChangeArrowheads="1"/>
          </p:cNvSpPr>
          <p:nvPr/>
        </p:nvSpPr>
        <p:spPr bwMode="auto">
          <a:xfrm>
            <a:off x="8618220" y="1981200"/>
            <a:ext cx="1981200" cy="20574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" name="WordArt 17"/>
          <p:cNvSpPr>
            <a:spLocks noChangeArrowheads="1" noChangeShapeType="1" noTextEdit="1"/>
          </p:cNvSpPr>
          <p:nvPr/>
        </p:nvSpPr>
        <p:spPr bwMode="auto">
          <a:xfrm>
            <a:off x="2377440" y="533400"/>
            <a:ext cx="7033260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839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800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Commercial Script"/>
              </a:rPr>
              <a:t>The End</a:t>
            </a:r>
          </a:p>
        </p:txBody>
      </p:sp>
      <p:pic>
        <p:nvPicPr>
          <p:cNvPr id="2" name="QuangNamYeuThuong-ThuHien_9y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9760" y="5715000"/>
            <a:ext cx="79248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000"/>
    </mc:Choice>
    <mc:Fallback xmlns="">
      <p:transition advTm="9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2704"/>
                            </p:stCondLst>
                            <p:childTnLst>
                              <p:par>
                                <p:cTn id="11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3204"/>
                            </p:stCondLst>
                            <p:childTnLst>
                              <p:par>
                                <p:cTn id="18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0"/>
      <p:bldP spid="44037" grpId="0" animBg="1"/>
      <p:bldP spid="440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" y="1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* Checking</a:t>
            </a:r>
            <a:r>
              <a:rPr lang="en-US" sz="6000" b="1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6000" b="1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vocabulary</a:t>
            </a:r>
            <a:endParaRPr lang="en-US" sz="6000" dirty="0">
              <a:ln w="2857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1015425"/>
            <a:ext cx="4189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limited        (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: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91997" y="2743200"/>
            <a:ext cx="4084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harmful      (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a) :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2000" y="1882914"/>
            <a:ext cx="43781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xhaustible (a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:  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93652" y="3581400"/>
            <a:ext cx="42355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abundant    (a) :  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543800" y="990600"/>
            <a:ext cx="441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696200" y="2721114"/>
            <a:ext cx="20080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535582" y="1828800"/>
            <a:ext cx="3719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7696200" y="3559314"/>
            <a:ext cx="434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62000" y="4343400"/>
            <a:ext cx="43031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available     (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: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7703502" y="4321314"/>
            <a:ext cx="40312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vi-VN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00718" y="990600"/>
            <a:ext cx="2525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 /ˈ</a:t>
            </a:r>
            <a:r>
              <a:rPr lang="en-US" sz="4000" dirty="0" err="1">
                <a:solidFill>
                  <a:srgbClr val="FFFF00"/>
                </a:solidFill>
              </a:rPr>
              <a:t>lɪm.ɪ.t̬ɪd</a:t>
            </a:r>
            <a:r>
              <a:rPr lang="en-US" sz="40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24400" y="3559314"/>
            <a:ext cx="2877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 /</a:t>
            </a:r>
            <a:r>
              <a:rPr lang="en-US" sz="4000" dirty="0" err="1">
                <a:solidFill>
                  <a:srgbClr val="FFFF00"/>
                </a:solidFill>
              </a:rPr>
              <a:t>əˈbʌn.d</a:t>
            </a:r>
            <a:r>
              <a:rPr lang="en-US" sz="4000" baseline="30000" dirty="0" err="1">
                <a:solidFill>
                  <a:srgbClr val="FFFF00"/>
                </a:solidFill>
              </a:rPr>
              <a:t>ə</a:t>
            </a:r>
            <a:r>
              <a:rPr lang="en-US" sz="4000" dirty="0" err="1">
                <a:solidFill>
                  <a:srgbClr val="FFFF00"/>
                </a:solidFill>
              </a:rPr>
              <a:t>nt</a:t>
            </a:r>
            <a:r>
              <a:rPr lang="en-US" sz="40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3" name="Rectangle 2"/>
          <p:cNvSpPr/>
          <p:nvPr/>
        </p:nvSpPr>
        <p:spPr>
          <a:xfrm>
            <a:off x="4800600" y="1828800"/>
            <a:ext cx="26186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/</a:t>
            </a:r>
            <a:r>
              <a:rPr lang="en-US" sz="4000" dirty="0" err="1" smtClean="0">
                <a:solidFill>
                  <a:srgbClr val="FFFF00"/>
                </a:solidFill>
              </a:rPr>
              <a:t>ig'zɔ:stəbl</a:t>
            </a:r>
            <a:r>
              <a:rPr lang="en-US" sz="40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0600" y="2667000"/>
            <a:ext cx="2323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/</a:t>
            </a:r>
            <a:r>
              <a:rPr lang="en-US" sz="4000" dirty="0" smtClean="0">
                <a:solidFill>
                  <a:srgbClr val="FFFF00"/>
                </a:solidFill>
              </a:rPr>
              <a:t>'</a:t>
            </a:r>
            <a:r>
              <a:rPr lang="en-US" sz="4000" dirty="0" err="1" smtClean="0">
                <a:solidFill>
                  <a:srgbClr val="FFFF00"/>
                </a:solidFill>
              </a:rPr>
              <a:t>hɑ:mful</a:t>
            </a:r>
            <a:r>
              <a:rPr lang="en-US" sz="4000" dirty="0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4343400"/>
            <a:ext cx="23084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/</a:t>
            </a:r>
            <a:r>
              <a:rPr lang="en-US" sz="4000" dirty="0" err="1" smtClean="0">
                <a:solidFill>
                  <a:srgbClr val="FFFF00"/>
                </a:solidFill>
              </a:rPr>
              <a:t>ə'veiləbl</a:t>
            </a:r>
            <a:r>
              <a:rPr lang="en-US" sz="4000" dirty="0">
                <a:solidFill>
                  <a:srgbClr val="FFFF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572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-519062" y="22086"/>
            <a:ext cx="379566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II.Practice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0442" y="1098828"/>
            <a:ext cx="188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0277" y="1106269"/>
            <a:ext cx="2090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B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64770" y="1730514"/>
            <a:ext cx="551763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a. polluting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88569" y="4549914"/>
            <a:ext cx="551763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e. dangerous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19800" y="5297269"/>
            <a:ext cx="5517632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f. expensive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7" name="Straight Arrow Connector 76"/>
          <p:cNvCxnSpPr>
            <a:stCxn id="59" idx="3"/>
          </p:cNvCxnSpPr>
          <p:nvPr/>
        </p:nvCxnSpPr>
        <p:spPr>
          <a:xfrm>
            <a:off x="3124200" y="2053680"/>
            <a:ext cx="2940570" cy="891063"/>
          </a:xfrm>
          <a:prstGeom prst="straightConnector1">
            <a:avLst/>
          </a:prstGeom>
          <a:ln w="762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129" idx="3"/>
          </p:cNvCxnSpPr>
          <p:nvPr/>
        </p:nvCxnSpPr>
        <p:spPr>
          <a:xfrm>
            <a:off x="3124200" y="2761566"/>
            <a:ext cx="2940571" cy="1576863"/>
          </a:xfrm>
          <a:prstGeom prst="straightConnector1">
            <a:avLst/>
          </a:prstGeom>
          <a:ln w="762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61" idx="3"/>
            <a:endCxn id="50" idx="1"/>
          </p:cNvCxnSpPr>
          <p:nvPr/>
        </p:nvCxnSpPr>
        <p:spPr>
          <a:xfrm>
            <a:off x="3124200" y="3447366"/>
            <a:ext cx="2895600" cy="2173069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57" idx="3"/>
            <a:endCxn id="45" idx="1"/>
          </p:cNvCxnSpPr>
          <p:nvPr/>
        </p:nvCxnSpPr>
        <p:spPr>
          <a:xfrm flipV="1">
            <a:off x="3124200" y="2053680"/>
            <a:ext cx="2940570" cy="207948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58" idx="3"/>
            <a:endCxn id="72" idx="1"/>
          </p:cNvCxnSpPr>
          <p:nvPr/>
        </p:nvCxnSpPr>
        <p:spPr>
          <a:xfrm flipV="1">
            <a:off x="3124200" y="3477225"/>
            <a:ext cx="2864370" cy="138121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127" idx="3"/>
          </p:cNvCxnSpPr>
          <p:nvPr/>
        </p:nvCxnSpPr>
        <p:spPr>
          <a:xfrm flipV="1">
            <a:off x="3124200" y="4813013"/>
            <a:ext cx="2940569" cy="8074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253200" y="5297269"/>
            <a:ext cx="2871000" cy="646331"/>
          </a:xfrm>
          <a:prstGeom prst="rect">
            <a:avLst/>
          </a:prstGeom>
          <a:solidFill>
            <a:srgbClr val="000099"/>
          </a:solidFill>
          <a:ln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6.safe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31412" y="2438400"/>
            <a:ext cx="2792788" cy="646331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2.abundant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2664692" y="609600"/>
            <a:ext cx="9603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Match the words in A with their opposites in 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07999" y="3810000"/>
            <a:ext cx="2816201" cy="646331"/>
          </a:xfrm>
          <a:prstGeom prst="rect">
            <a:avLst/>
          </a:prstGeom>
          <a:solidFill>
            <a:srgbClr val="000099"/>
          </a:solidFill>
          <a:ln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4.clean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3200" y="4535269"/>
            <a:ext cx="2871000" cy="646331"/>
          </a:xfrm>
          <a:prstGeom prst="rect">
            <a:avLst/>
          </a:prstGeom>
          <a:solidFill>
            <a:srgbClr val="000099"/>
          </a:solidFill>
          <a:ln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5.renewable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31412" y="1730514"/>
            <a:ext cx="2792788" cy="646331"/>
          </a:xfrm>
          <a:prstGeom prst="rect">
            <a:avLst/>
          </a:prstGeom>
          <a:solidFill>
            <a:srgbClr val="000099"/>
          </a:solidFill>
          <a:ln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1.unlimited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89524" y="3124200"/>
            <a:ext cx="2834676" cy="646331"/>
          </a:xfrm>
          <a:prstGeom prst="rect">
            <a:avLst/>
          </a:prstGeom>
          <a:solidFill>
            <a:srgbClr val="000099"/>
          </a:solidFill>
          <a:ln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3.cheap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19800" y="2438400"/>
            <a:ext cx="551763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b. limited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988570" y="3154059"/>
            <a:ext cx="551763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c. non- renewable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988570" y="3839859"/>
            <a:ext cx="551763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d.exhausted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/exhaustible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276600" y="0"/>
            <a:ext cx="2971800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1. Matching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2057400" y="6019800"/>
            <a:ext cx="8229600" cy="707886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Answer keys : 1b, 2d, 3f, 4a, 5c, 6e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3276600" y="1258669"/>
            <a:ext cx="2971800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/>
              <a:t>Example: 1b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21845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152400" y="2133600"/>
            <a:ext cx="1163574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/>
              </a:rPr>
              <a:t>KIM’S GAME</a:t>
            </a:r>
          </a:p>
        </p:txBody>
      </p:sp>
    </p:spTree>
    <p:extLst>
      <p:ext uri="{BB962C8B-B14F-4D97-AF65-F5344CB8AC3E}">
        <p14:creationId xmlns:p14="http://schemas.microsoft.com/office/powerpoint/2010/main" val="30547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uong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82" y="990600"/>
            <a:ext cx="116586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1524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What sauces of energy  can you see in the video  ?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4267200" y="76200"/>
            <a:ext cx="2971800" cy="707886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Answer keys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http://megasunmienbac.com/wp-content/uploads/2015/03/pin-nang-luong-mat-troi-la-nguon-nang-luong-sach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29000"/>
            <a:ext cx="2286000" cy="15240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316480" cy="1555173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epu.edu.vn/UpLoadFiles/15_11_23_12_58_25image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392" y="990600"/>
            <a:ext cx="2262608" cy="1555173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677400" y="500711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</a:rPr>
              <a:t>wind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50292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w</a:t>
            </a:r>
            <a:r>
              <a:rPr lang="en-US" sz="4000" b="1" dirty="0" smtClean="0">
                <a:solidFill>
                  <a:srgbClr val="000099"/>
                </a:solidFill>
              </a:rPr>
              <a:t>ater/ hydro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497508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</a:rPr>
              <a:t>solar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256871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</a:rPr>
              <a:t>biogas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19792" y="2621973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</a:rPr>
              <a:t>nuclear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3800" y="25908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</a:rPr>
              <a:t>coal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1575" y="50292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</a:rPr>
              <a:t>oil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72300" y="2621973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</a:rPr>
              <a:t>gas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685800" y="5769114"/>
            <a:ext cx="10439400" cy="707886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What are their advantages and disadvantages ? </a:t>
            </a:r>
            <a:endParaRPr lang="vi-VN" sz="4000" b="1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90600"/>
            <a:ext cx="2619375" cy="1590675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486172"/>
            <a:ext cx="2400299" cy="1457304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90600"/>
            <a:ext cx="2400300" cy="1631373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97827"/>
            <a:ext cx="2238375" cy="1545648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426381"/>
            <a:ext cx="2338808" cy="1514475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</p:spTree>
    <p:extLst>
      <p:ext uri="{BB962C8B-B14F-4D97-AF65-F5344CB8AC3E}">
        <p14:creationId xmlns:p14="http://schemas.microsoft.com/office/powerpoint/2010/main" val="30510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1" y="838200"/>
            <a:ext cx="11582399" cy="1354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576052607"/>
              </p:ext>
            </p:extLst>
          </p:nvPr>
        </p:nvGraphicFramePr>
        <p:xfrm>
          <a:off x="76201" y="2352675"/>
          <a:ext cx="11734799" cy="4352925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3657599"/>
                <a:gridCol w="3886200"/>
                <a:gridCol w="4191000"/>
              </a:tblGrid>
              <a:tr h="4495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vi-VN" alt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2" charset="0"/>
                        </a:rPr>
                        <a:t>SOURCES OF ENERGY</a:t>
                      </a: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vi-VN" altLang="en-US" sz="3200" b="1" dirty="0">
                          <a:solidFill>
                            <a:srgbClr val="C00000"/>
                          </a:solidFill>
                          <a:latin typeface="Times New Roman" panose="02020603050405020304" pitchFamily="2" charset="0"/>
                        </a:rPr>
                        <a:t>Advantage(s)</a:t>
                      </a: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vi-VN" altLang="en-US" sz="3200" b="1" dirty="0">
                          <a:solidFill>
                            <a:srgbClr val="C00000"/>
                          </a:solidFill>
                          <a:latin typeface="Times New Roman" panose="02020603050405020304" pitchFamily="2" charset="0"/>
                        </a:rPr>
                        <a:t>Disadvantage(s)</a:t>
                      </a: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w</a:t>
                      </a:r>
                      <a:r>
                        <a:rPr lang="vi-VN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ind</a:t>
                      </a:r>
                      <a:endParaRPr lang="vi-VN" altLang="en-US" sz="3200" b="1" dirty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altLang="en-US" sz="2800" b="1" dirty="0" smtClean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altLang="en-US" sz="2800" b="1" dirty="0" smtClean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w</a:t>
                      </a:r>
                      <a:r>
                        <a:rPr lang="vi-VN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ater</a:t>
                      </a:r>
                      <a:r>
                        <a:rPr lang="vi-VN" alt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/ </a:t>
                      </a:r>
                      <a:r>
                        <a:rPr lang="en-US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h</a:t>
                      </a:r>
                      <a:r>
                        <a:rPr lang="vi-VN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ydro</a:t>
                      </a:r>
                      <a:endParaRPr lang="vi-VN" altLang="en-US" sz="3200" b="1" dirty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 dirty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 dirty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55181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s</a:t>
                      </a:r>
                      <a:r>
                        <a:rPr lang="vi-VN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olar </a:t>
                      </a:r>
                      <a:r>
                        <a:rPr lang="vi-VN" alt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energy</a:t>
                      </a: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b</a:t>
                      </a:r>
                      <a:r>
                        <a:rPr lang="vi-VN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iogas</a:t>
                      </a:r>
                      <a:endParaRPr lang="vi-VN" altLang="en-US" sz="3200" b="1" dirty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63246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n</a:t>
                      </a:r>
                      <a:r>
                        <a:rPr lang="vi-VN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uclear</a:t>
                      </a:r>
                      <a:endParaRPr lang="vi-VN" altLang="en-US" sz="3200" b="1" dirty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  <a:tr h="4495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c</a:t>
                      </a:r>
                      <a:r>
                        <a:rPr lang="vi-VN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oal/oil/natural</a:t>
                      </a:r>
                      <a:r>
                        <a:rPr lang="en-US" altLang="en-US" sz="3200" b="1" baseline="0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 </a:t>
                      </a:r>
                      <a:r>
                        <a:rPr lang="vi-VN" altLang="en-US" sz="3200" b="1" dirty="0" smtClean="0">
                          <a:solidFill>
                            <a:srgbClr val="000099"/>
                          </a:solidFill>
                          <a:latin typeface="Times New Roman" panose="02020603050405020304" pitchFamily="2" charset="0"/>
                        </a:rPr>
                        <a:t>gas</a:t>
                      </a:r>
                      <a:endParaRPr lang="en-US" altLang="en-US" sz="3200" b="1" dirty="0" smtClean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vi-VN" altLang="en-US" sz="2400" b="1" dirty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altLang="en-US" sz="2400" b="1" dirty="0" smtClean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  <a:p>
                      <a:pPr algn="l">
                        <a:buNone/>
                      </a:pPr>
                      <a:endParaRPr lang="vi-VN" altLang="en-US" sz="2400" b="1" dirty="0">
                        <a:solidFill>
                          <a:srgbClr val="000099"/>
                        </a:solidFill>
                        <a:latin typeface="Times New Roman" panose="02020603050405020304" pitchFamily="2" charset="0"/>
                      </a:endParaRPr>
                    </a:p>
                  </a:txBody>
                  <a:tcPr anchor="b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1" y="883860"/>
            <a:ext cx="1981200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limited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</a:p>
          <a:p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nlimited</a:t>
            </a:r>
            <a:endParaRPr lang="en-US" alt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harmful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86000" y="883860"/>
            <a:ext cx="3124198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renewable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</a:t>
            </a:r>
          </a:p>
          <a:p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non-renewable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</a:t>
            </a:r>
          </a:p>
          <a:p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convenient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257801" y="838200"/>
            <a:ext cx="2666999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exhaustible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dangerous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2" charset="0"/>
              </a:rPr>
              <a:t>a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2" charset="0"/>
              </a:rPr>
              <a:t>bundant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696200" y="883860"/>
            <a:ext cx="1752601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afe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clean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cheap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448801" y="883860"/>
            <a:ext cx="2285999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available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</a:p>
          <a:p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xpensive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abundant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685800" y="238780"/>
            <a:ext cx="1287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3.</a:t>
            </a:r>
            <a:r>
              <a:rPr lang="vi-VN" alt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Put </a:t>
            </a:r>
            <a:r>
              <a:rPr lang="vi-VN" altLang="en-US" sz="2800" b="1" u="sng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the words below into the table to describle the types of energy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(Ex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1/40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altLang="en-US" sz="28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81930" y="2920425"/>
            <a:ext cx="2428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en-US" sz="3200" b="1" dirty="0">
                <a:latin typeface="Times New Roman" panose="02020603050405020304" pitchFamily="2" charset="0"/>
              </a:rPr>
              <a:t>n</a:t>
            </a:r>
            <a:r>
              <a:rPr lang="vi-VN" altLang="en-US" sz="3200" b="1" dirty="0">
                <a:latin typeface="Times New Roman" panose="02020603050405020304" pitchFamily="2" charset="0"/>
              </a:rPr>
              <a:t>ot available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08238" y="2920425"/>
            <a:ext cx="3759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en-US" sz="3200" b="1" dirty="0">
                <a:latin typeface="Times New Roman" panose="02020603050405020304" pitchFamily="2" charset="0"/>
              </a:rPr>
              <a:t>a</a:t>
            </a:r>
            <a:r>
              <a:rPr lang="vi-VN" altLang="en-US" sz="3200" b="1" dirty="0">
                <a:latin typeface="Times New Roman" panose="02020603050405020304" pitchFamily="2" charset="0"/>
              </a:rPr>
              <a:t>bundant, unlimited</a:t>
            </a:r>
          </a:p>
        </p:txBody>
      </p:sp>
    </p:spTree>
    <p:extLst>
      <p:ext uri="{BB962C8B-B14F-4D97-AF65-F5344CB8AC3E}">
        <p14:creationId xmlns:p14="http://schemas.microsoft.com/office/powerpoint/2010/main" val="66013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0.0&quot;&gt;&lt;object type=&quot;1&quot; unique_id=&quot;10001&quot;&gt;&lt;object type=&quot;2&quot; unique_id=&quot;10579&quot;&gt;&lt;object type=&quot;3&quot; unique_id=&quot;10669&quot;&gt;&lt;property id=&quot;20148&quot; value=&quot;5&quot;/&gt;&lt;property id=&quot;20300&quot; value=&quot;Slide 9&quot;/&gt;&lt;property id=&quot;20307&quot; value=&quot;267&quot;/&gt;&lt;/object&gt;&lt;object type=&quot;3&quot; unique_id=&quot;110419&quot;&gt;&lt;property id=&quot;20148&quot; value=&quot;5&quot;/&gt;&lt;property id=&quot;20300&quot; value=&quot;Slide 1&quot;/&gt;&lt;property id=&quot;20307&quot; value=&quot;272&quot;/&gt;&lt;/object&gt;&lt;object type=&quot;3&quot; unique_id=&quot;110420&quot;&gt;&lt;property id=&quot;20148&quot; value=&quot;5&quot;/&gt;&lt;property id=&quot;20300&quot; value=&quot;Slide 3&quot;/&gt;&lt;property id=&quot;20307&quot; value=&quot;271&quot;/&gt;&lt;/object&gt;&lt;object type=&quot;3&quot; unique_id=&quot;110421&quot;&gt;&lt;property id=&quot;20148&quot; value=&quot;5&quot;/&gt;&lt;property id=&quot;20300&quot; value=&quot;Slide 4&quot;/&gt;&lt;property id=&quot;20307&quot; value=&quot;275&quot;/&gt;&lt;/object&gt;&lt;object type=&quot;3&quot; unique_id=&quot;110422&quot;&gt;&lt;property id=&quot;20148&quot; value=&quot;5&quot;/&gt;&lt;property id=&quot;20300&quot; value=&quot;Slide 5&quot;/&gt;&lt;property id=&quot;20307&quot; value=&quot;270&quot;/&gt;&lt;/object&gt;&lt;object type=&quot;3&quot; unique_id=&quot;110423&quot;&gt;&lt;property id=&quot;20148&quot; value=&quot;5&quot;/&gt;&lt;property id=&quot;20300&quot; value=&quot;Slide 7&quot;/&gt;&lt;property id=&quot;20307&quot; value=&quot;277&quot;/&gt;&lt;/object&gt;&lt;object type=&quot;3&quot; unique_id=&quot;110426&quot;&gt;&lt;property id=&quot;20148&quot; value=&quot;5&quot;/&gt;&lt;property id=&quot;20300&quot; value=&quot;Slide 37&quot;/&gt;&lt;property id=&quot;20307&quot; value=&quot;274&quot;/&gt;&lt;/object&gt;&lt;object type=&quot;3&quot; unique_id=&quot;110658&quot;&gt;&lt;property id=&quot;20148&quot; value=&quot;5&quot;/&gt;&lt;property id=&quot;20300&quot; value=&quot;Slide 10&quot;/&gt;&lt;property id=&quot;20307&quot; value=&quot;281&quot;/&gt;&lt;/object&gt;&lt;object type=&quot;3&quot; unique_id=&quot;110659&quot;&gt;&lt;property id=&quot;20148&quot; value=&quot;5&quot;/&gt;&lt;property id=&quot;20300&quot; value=&quot;Slide 11&quot;/&gt;&lt;property id=&quot;20307&quot; value=&quot;282&quot;/&gt;&lt;/object&gt;&lt;object type=&quot;3&quot; unique_id=&quot;111113&quot;&gt;&lt;property id=&quot;20148&quot; value=&quot;5&quot;/&gt;&lt;property id=&quot;20300&quot; value=&quot;Slide 12&quot;/&gt;&lt;property id=&quot;20307&quot; value=&quot;284&quot;/&gt;&lt;/object&gt;&lt;object type=&quot;3&quot; unique_id=&quot;111114&quot;&gt;&lt;property id=&quot;20148&quot; value=&quot;5&quot;/&gt;&lt;property id=&quot;20300&quot; value=&quot;Slide 13&quot;/&gt;&lt;property id=&quot;20307&quot; value=&quot;286&quot;/&gt;&lt;/object&gt;&lt;object type=&quot;3&quot; unique_id=&quot;112938&quot;&gt;&lt;property id=&quot;20148&quot; value=&quot;5&quot;/&gt;&lt;property id=&quot;20300&quot; value=&quot;Slide 6&quot;/&gt;&lt;property id=&quot;20307&quot; value=&quot;301&quot;/&gt;&lt;/object&gt;&lt;object type=&quot;3&quot; unique_id=&quot;114201&quot;&gt;&lt;property id=&quot;20148&quot; value=&quot;5&quot;/&gt;&lt;property id=&quot;20300&quot; value=&quot;Slide 14&quot;/&gt;&lt;property id=&quot;20307&quot; value=&quot;304&quot;/&gt;&lt;/object&gt;&lt;object type=&quot;3&quot; unique_id=&quot;114202&quot;&gt;&lt;property id=&quot;20148&quot; value=&quot;5&quot;/&gt;&lt;property id=&quot;20300&quot; value=&quot;Slide 15&quot;/&gt;&lt;property id=&quot;20307&quot; value=&quot;308&quot;/&gt;&lt;/object&gt;&lt;object type=&quot;3&quot; unique_id=&quot;114203&quot;&gt;&lt;property id=&quot;20148&quot; value=&quot;5&quot;/&gt;&lt;property id=&quot;20300&quot; value=&quot;Slide 16&quot;/&gt;&lt;property id=&quot;20307&quot; value=&quot;307&quot;/&gt;&lt;/object&gt;&lt;object type=&quot;3&quot; unique_id=&quot;114204&quot;&gt;&lt;property id=&quot;20148&quot; value=&quot;5&quot;/&gt;&lt;property id=&quot;20300&quot; value=&quot;Slide 17&quot;/&gt;&lt;property id=&quot;20307&quot; value=&quot;305&quot;/&gt;&lt;/object&gt;&lt;object type=&quot;3&quot; unique_id=&quot;114205&quot;&gt;&lt;property id=&quot;20148&quot; value=&quot;5&quot;/&gt;&lt;property id=&quot;20300&quot; value=&quot;Slide 18&quot;/&gt;&lt;property id=&quot;20307&quot; value=&quot;306&quot;/&gt;&lt;/object&gt;&lt;object type=&quot;3&quot; unique_id=&quot;114206&quot;&gt;&lt;property id=&quot;20148&quot; value=&quot;5&quot;/&gt;&lt;property id=&quot;20300&quot; value=&quot;Slide 20&quot;/&gt;&lt;property id=&quot;20307&quot; value=&quot;318&quot;/&gt;&lt;/object&gt;&lt;object type=&quot;3&quot; unique_id=&quot;114214&quot;&gt;&lt;property id=&quot;20148&quot; value=&quot;5&quot;/&gt;&lt;property id=&quot;20300&quot; value=&quot;Slide 32 - &amp;quot;4. Read the following sentences and mark (‘) the stressed syllable in the underlined words. Then listen, check and&quot;/&gt;&lt;property id=&quot;20307&quot; value=&quot;315&quot;/&gt;&lt;/object&gt;&lt;object type=&quot;3&quot; unique_id=&quot;114215&quot;&gt;&lt;property id=&quot;20148&quot; value=&quot;5&quot;/&gt;&lt;property id=&quot;20300&quot; value=&quot;Slide 33 - &amp;quot;5. Read the following sentences and mark (‘) the stressed syllable in   the underlined words. Then listen, check a&quot;/&gt;&lt;property id=&quot;20307&quot; value=&quot;320&quot;/&gt;&lt;/object&gt;&lt;object type=&quot;3&quot; unique_id=&quot;114852&quot;&gt;&lt;property id=&quot;20148&quot; value=&quot;5&quot;/&gt;&lt;property id=&quot;20300&quot; value=&quot;Slide 21&quot;/&gt;&lt;property id=&quot;20307&quot; value=&quot;323&quot;/&gt;&lt;/object&gt;&lt;object type=&quot;3&quot; unique_id=&quot;114853&quot;&gt;&lt;property id=&quot;20148&quot; value=&quot;5&quot;/&gt;&lt;property id=&quot;20300&quot; value=&quot;Slide 22&quot;/&gt;&lt;property id=&quot;20307&quot; value=&quot;324&quot;/&gt;&lt;/object&gt;&lt;object type=&quot;3&quot; unique_id=&quot;114854&quot;&gt;&lt;property id=&quot;20148&quot; value=&quot;5&quot;/&gt;&lt;property id=&quot;20300&quot; value=&quot;Slide 23&quot;/&gt;&lt;property id=&quot;20307&quot; value=&quot;325&quot;/&gt;&lt;/object&gt;&lt;object type=&quot;3&quot; unique_id=&quot;114855&quot;&gt;&lt;property id=&quot;20148&quot; value=&quot;5&quot;/&gt;&lt;property id=&quot;20300&quot; value=&quot;Slide 24&quot;/&gt;&lt;property id=&quot;20307&quot; value=&quot;326&quot;/&gt;&lt;/object&gt;&lt;object type=&quot;3&quot; unique_id=&quot;114856&quot;&gt;&lt;property id=&quot;20148&quot; value=&quot;5&quot;/&gt;&lt;property id=&quot;20300&quot; value=&quot;Slide 25&quot;/&gt;&lt;property id=&quot;20307&quot; value=&quot;328&quot;/&gt;&lt;/object&gt;&lt;object type=&quot;3&quot; unique_id=&quot;114857&quot;&gt;&lt;property id=&quot;20148&quot; value=&quot;5&quot;/&gt;&lt;property id=&quot;20300&quot; value=&quot;Slide 26&quot;/&gt;&lt;property id=&quot;20307&quot; value=&quot;329&quot;/&gt;&lt;/object&gt;&lt;object type=&quot;3&quot; unique_id=&quot;114858&quot;&gt;&lt;property id=&quot;20148&quot; value=&quot;5&quot;/&gt;&lt;property id=&quot;20300&quot; value=&quot;Slide 36&quot;/&gt;&lt;property id=&quot;20307&quot; value=&quot;327&quot;/&gt;&lt;/object&gt;&lt;object type=&quot;3&quot; unique_id=&quot;115197&quot;&gt;&lt;property id=&quot;20148&quot; value=&quot;5&quot;/&gt;&lt;property id=&quot;20300&quot; value=&quot;Slide 19&quot;/&gt;&lt;property id=&quot;20307&quot; value=&quot;330&quot;/&gt;&lt;/object&gt;&lt;object type=&quot;3&quot; unique_id=&quot;115624&quot;&gt;&lt;property id=&quot;20148&quot; value=&quot;5&quot;/&gt;&lt;property id=&quot;20300&quot; value=&quot;Slide 31&quot;/&gt;&lt;property id=&quot;20307&quot; value=&quot;333&quot;/&gt;&lt;/object&gt;&lt;object type=&quot;3&quot; unique_id=&quot;115843&quot;&gt;&lt;property id=&quot;20148&quot; value=&quot;5&quot;/&gt;&lt;property id=&quot;20300&quot; value=&quot;Slide 30&quot;/&gt;&lt;property id=&quot;20307&quot; value=&quot;335&quot;/&gt;&lt;/object&gt;&lt;object type=&quot;3&quot; unique_id=&quot;115844&quot;&gt;&lt;property id=&quot;20148&quot; value=&quot;5&quot;/&gt;&lt;property id=&quot;20300&quot; value=&quot;Slide 35&quot;/&gt;&lt;property id=&quot;20307&quot; value=&quot;336&quot;/&gt;&lt;/object&gt;&lt;object type=&quot;3&quot; unique_id=&quot;115994&quot;&gt;&lt;property id=&quot;20148&quot; value=&quot;5&quot;/&gt;&lt;property id=&quot;20300&quot; value=&quot;Slide 2&quot;/&gt;&lt;property id=&quot;20307&quot; value=&quot;337&quot;/&gt;&lt;/object&gt;&lt;object type=&quot;3&quot; unique_id=&quot;115995&quot;&gt;&lt;property id=&quot;20148&quot; value=&quot;5&quot;/&gt;&lt;property id=&quot;20300&quot; value=&quot;Slide 8&quot;/&gt;&lt;property id=&quot;20307&quot; value=&quot;338&quot;/&gt;&lt;/object&gt;&lt;object type=&quot;3&quot; unique_id=&quot;116187&quot;&gt;&lt;property id=&quot;20148&quot; value=&quot;5&quot;/&gt;&lt;property id=&quot;20300&quot; value=&quot;Slide 27&quot;/&gt;&lt;property id=&quot;20307&quot; value=&quot;339&quot;/&gt;&lt;/object&gt;&lt;object type=&quot;3&quot; unique_id=&quot;116188&quot;&gt;&lt;property id=&quot;20148&quot; value=&quot;5&quot;/&gt;&lt;property id=&quot;20300&quot; value=&quot;Slide 28&quot;/&gt;&lt;property id=&quot;20307&quot; value=&quot;340&quot;/&gt;&lt;/object&gt;&lt;object type=&quot;3&quot; unique_id=&quot;116189&quot;&gt;&lt;property id=&quot;20148&quot; value=&quot;5&quot;/&gt;&lt;property id=&quot;20300&quot; value=&quot;Slide 29&quot;/&gt;&lt;property id=&quot;20307&quot; value=&quot;341&quot;/&gt;&lt;/object&gt;&lt;object type=&quot;3&quot; unique_id=&quot;116684&quot;&gt;&lt;property id=&quot;20148&quot; value=&quot;5&quot;/&gt;&lt;property id=&quot;20300&quot; value=&quot;Slide 34&quot;/&gt;&lt;property id=&quot;20307&quot; value=&quot;342&quot;/&gt;&lt;/object&gt;&lt;/object&gt;&lt;object type=&quot;8&quot; unique_id=&quot;1060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2652</TotalTime>
  <Words>1343</Words>
  <Application>Microsoft Office PowerPoint</Application>
  <PresentationFormat>Custom</PresentationFormat>
  <Paragraphs>343</Paragraphs>
  <Slides>34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Read the following sentences and mark (‘) the stressed syllable in the underlined words. Then listen, check and repeat.</vt:lpstr>
      <vt:lpstr>5. Read the following sentences and mark (‘) the stressed syllable in   the underlined words. Then listen, check and repeat.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156</cp:revision>
  <cp:lastPrinted>2019-03-29T02:32:32Z</cp:lastPrinted>
  <dcterms:created xsi:type="dcterms:W3CDTF">2019-03-23T14:02:22Z</dcterms:created>
  <dcterms:modified xsi:type="dcterms:W3CDTF">2020-05-18T05:04:19Z</dcterms:modified>
</cp:coreProperties>
</file>